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71" r:id="rId2"/>
    <p:sldId id="303" r:id="rId3"/>
    <p:sldId id="305" r:id="rId4"/>
    <p:sldId id="310" r:id="rId5"/>
    <p:sldId id="308" r:id="rId6"/>
    <p:sldId id="311" r:id="rId7"/>
    <p:sldId id="309" r:id="rId8"/>
    <p:sldId id="326" r:id="rId9"/>
    <p:sldId id="312" r:id="rId10"/>
    <p:sldId id="313" r:id="rId11"/>
    <p:sldId id="327" r:id="rId12"/>
    <p:sldId id="314" r:id="rId13"/>
    <p:sldId id="315" r:id="rId14"/>
    <p:sldId id="316" r:id="rId15"/>
    <p:sldId id="337" r:id="rId16"/>
    <p:sldId id="317" r:id="rId17"/>
    <p:sldId id="318" r:id="rId18"/>
    <p:sldId id="323" r:id="rId19"/>
    <p:sldId id="319" r:id="rId20"/>
    <p:sldId id="320" r:id="rId21"/>
    <p:sldId id="321" r:id="rId22"/>
    <p:sldId id="322" r:id="rId23"/>
    <p:sldId id="324" r:id="rId24"/>
    <p:sldId id="325" r:id="rId25"/>
    <p:sldId id="339" r:id="rId26"/>
    <p:sldId id="334" r:id="rId27"/>
    <p:sldId id="335" r:id="rId28"/>
    <p:sldId id="336" r:id="rId29"/>
    <p:sldId id="340" r:id="rId30"/>
    <p:sldId id="338" r:id="rId31"/>
    <p:sldId id="304" r:id="rId32"/>
  </p:sldIdLst>
  <p:sldSz cx="9144000" cy="5143500" type="screen16x9"/>
  <p:notesSz cx="6858000" cy="9144000"/>
  <p:custDataLst>
    <p:tags r:id="rId3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DCDCDC"/>
    <a:srgbClr val="323232"/>
    <a:srgbClr val="B1063A"/>
    <a:srgbClr val="000000"/>
    <a:srgbClr val="FFFFFF"/>
    <a:srgbClr val="FFFF00"/>
    <a:srgbClr val="FBFCFC"/>
    <a:srgbClr val="FCFCFC"/>
    <a:srgbClr val="FCFC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5"/>
    <p:restoredTop sz="94092"/>
  </p:normalViewPr>
  <p:slideViewPr>
    <p:cSldViewPr snapToObjects="1" showGuides="1">
      <p:cViewPr varScale="1">
        <p:scale>
          <a:sx n="102" d="100"/>
          <a:sy n="102" d="100"/>
        </p:scale>
        <p:origin x="176" y="968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10/17/23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10/17/23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29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87467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4404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64681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70455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509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35084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34604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43285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noProof="0"/>
              <a:t>Insert picture by </a:t>
            </a:r>
            <a:br>
              <a:rPr lang="de-DE" noProof="0"/>
            </a:br>
            <a:r>
              <a:rPr lang="de-DE" noProof="0"/>
              <a:t>clicking the icon</a:t>
            </a:r>
          </a:p>
          <a:p>
            <a:endParaRPr lang="de-DE" noProof="0"/>
          </a:p>
          <a:p>
            <a:endParaRPr lang="de-DE" noProof="0"/>
          </a:p>
          <a:p>
            <a:endParaRPr lang="de-DE" noProof="0"/>
          </a:p>
          <a:p>
            <a:endParaRPr lang="de-DE" noProof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Presentation title</a:t>
            </a:r>
            <a:br>
              <a:rPr lang="de-DE" noProof="0"/>
            </a:br>
            <a:r>
              <a:rPr lang="de-DE" noProof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/>
              <a:t>Speaker</a:t>
            </a:r>
            <a:br>
              <a:rPr lang="de-DE" noProof="0"/>
            </a:br>
            <a:r>
              <a:rPr lang="de-DE" noProof="0"/>
              <a:t>Job Description</a:t>
            </a:r>
            <a:br>
              <a:rPr lang="de-DE" noProof="0"/>
            </a:br>
            <a:r>
              <a:rPr lang="de-DE" noProof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Maximum 2 Zeilen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Beispiel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Überblick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</a:t>
            </a:r>
            <a:r>
              <a:rPr lang="de-DE" noProof="0" dirty="0" err="1"/>
              <a:t>picture</a:t>
            </a:r>
            <a:r>
              <a:rPr lang="en-US" noProof="0" dirty="0"/>
              <a:t>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Maximal zwei Zeilen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de-DE" noProof="0" dirty="0"/>
              <a:t>Write </a:t>
            </a:r>
            <a:r>
              <a:rPr lang="de-DE" noProof="0" dirty="0" err="1"/>
              <a:t>your</a:t>
            </a:r>
            <a:r>
              <a:rPr lang="de-DE" noProof="0" dirty="0"/>
              <a:t> title</a:t>
            </a:r>
            <a:br>
              <a:rPr lang="de-DE" noProof="0" dirty="0"/>
            </a:br>
            <a:r>
              <a:rPr lang="de-DE" noProof="0" dirty="0"/>
              <a:t>- maximum 2 </a:t>
            </a:r>
            <a:r>
              <a:rPr lang="de-DE" noProof="0" dirty="0" err="1"/>
              <a:t>lines</a:t>
            </a:r>
            <a:endParaRPr lang="de-DE" noProof="0" dirty="0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noProof="0" dirty="0"/>
              <a:t>Mathe III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noProof="0" dirty="0"/>
              <a:t>Unit 1a - Wahrscheinlichkeit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 dirty="0"/>
              <a:t>/30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9" r:id="rId2"/>
    <p:sldLayoutId id="2147483662" r:id="rId3"/>
    <p:sldLayoutId id="2147483650" r:id="rId4"/>
    <p:sldLayoutId id="2147483664" r:id="rId5"/>
    <p:sldLayoutId id="2147483652" r:id="rId6"/>
    <p:sldLayoutId id="2147483657" r:id="rId7"/>
    <p:sldLayoutId id="2147483665" r:id="rId8"/>
    <p:sldLayoutId id="2147483663" r:id="rId9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jpeg"/><Relationship Id="rId5" Type="http://schemas.openxmlformats.org/officeDocument/2006/relationships/image" Target="../media/image14.gif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gif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0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jpeg"/><Relationship Id="rId11" Type="http://schemas.openxmlformats.org/officeDocument/2006/relationships/image" Target="../media/image36.png"/><Relationship Id="rId5" Type="http://schemas.openxmlformats.org/officeDocument/2006/relationships/image" Target="../media/image29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0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9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58.png"/><Relationship Id="rId9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30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58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1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58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63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moodle.hpi.de/course/view.php?id=619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opac.ub.uni-potsdam.de/DB=1/XMLPRS=N/PPN?PPN=1664027211" TargetMode="External"/><Relationship Id="rId3" Type="http://schemas.openxmlformats.org/officeDocument/2006/relationships/image" Target="../media/image4.jpeg"/><Relationship Id="rId7" Type="http://schemas.openxmlformats.org/officeDocument/2006/relationships/hyperlink" Target="https://www.vfu.bg/en/e-Learning/Math--Bertsekas_Tsitsiklis_Introduction_to_probability.pdf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r-5.org/files/books/computers/algo-list/statistics/probability/Sheldon_M_Ross-Introduction_to_Probability_and_Statistics-EN.pdf" TargetMode="External"/><Relationship Id="rId5" Type="http://schemas.openxmlformats.org/officeDocument/2006/relationships/hyperlink" Target="https://opac.ub.uni-potsdam.de/DB=1/XMLPRS=N/PPN?PPN=782563392" TargetMode="Externa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Oak Ridge Institute for Science and Education Logo">
            <a:extLst>
              <a:ext uri="{FF2B5EF4-FFF2-40B4-BE49-F238E27FC236}">
                <a16:creationId xmlns:a16="http://schemas.microsoft.com/office/drawing/2014/main" id="{8FDC0507-546E-9FC9-3CB2-AFC6E2B17D6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Mathe III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Herbrich</a:t>
            </a:r>
          </a:p>
          <a:p>
            <a:pPr algn="l"/>
            <a:r>
              <a:rPr lang="de-DE" dirty="0"/>
              <a:t>Wahrscheinlichkeitsbegriff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B451B4-03B1-844B-49C6-6A879A15BE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877051" cy="3563938"/>
          </a:xfrm>
        </p:spPr>
        <p:txBody>
          <a:bodyPr/>
          <a:lstStyle/>
          <a:p>
            <a:r>
              <a:rPr lang="de-DE" b="1" dirty="0" err="1"/>
              <a:t>Frequentistische</a:t>
            </a:r>
            <a:r>
              <a:rPr lang="de-DE" b="1" dirty="0"/>
              <a:t>/Objektive Interpretation</a:t>
            </a:r>
          </a:p>
          <a:p>
            <a:pPr lvl="1"/>
            <a:r>
              <a:rPr lang="de-DE" sz="1200" dirty="0"/>
              <a:t>Wahrscheinlichkeit ist eine Eigenschaft des Ereignisses („es regnet“)</a:t>
            </a:r>
          </a:p>
          <a:p>
            <a:pPr lvl="1"/>
            <a:r>
              <a:rPr lang="de-DE" sz="1200" dirty="0"/>
              <a:t>Kann operationalisiert werden durch wiederholtes Experiment</a:t>
            </a:r>
          </a:p>
          <a:p>
            <a:pPr lvl="1"/>
            <a:r>
              <a:rPr lang="de-DE" sz="1200" dirty="0"/>
              <a:t>Typischerweise von Wissenschaftlern und Ingenieuren verwendet</a:t>
            </a:r>
          </a:p>
          <a:p>
            <a:r>
              <a:rPr lang="de-DE" b="1" dirty="0"/>
              <a:t>Subjektivistische Interpretation</a:t>
            </a:r>
            <a:endParaRPr lang="de-DE" dirty="0"/>
          </a:p>
          <a:p>
            <a:pPr lvl="1"/>
            <a:r>
              <a:rPr lang="de-DE" sz="1200" dirty="0"/>
              <a:t>Wahrscheinlichkeit ist ein Ausdruck des Glaubens (</a:t>
            </a:r>
            <a:r>
              <a:rPr lang="en-US" sz="1200" i="1" dirty="0"/>
              <a:t>belief</a:t>
            </a:r>
            <a:r>
              <a:rPr lang="de-DE" sz="1200" dirty="0"/>
              <a:t>) der Person, welche die Aussage über das Ereignis macht („ich glaube, es regnet“)</a:t>
            </a:r>
          </a:p>
          <a:p>
            <a:pPr lvl="1"/>
            <a:r>
              <a:rPr lang="de-DE" sz="1200" dirty="0"/>
              <a:t>Ist subjektiv und personenabhängig: Zwei Personen können bei identischer Datenlage unterschiedliche Wahrscheinlichkeiten haben!</a:t>
            </a:r>
          </a:p>
          <a:p>
            <a:pPr lvl="1"/>
            <a:r>
              <a:rPr lang="de-DE" sz="1200" dirty="0"/>
              <a:t>Kann durch Wetten operationalisiert werden</a:t>
            </a:r>
          </a:p>
          <a:p>
            <a:pPr lvl="1"/>
            <a:r>
              <a:rPr lang="de-DE" sz="1200" dirty="0"/>
              <a:t>Typischerweise von Philosophen und Ökonomen verwendet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1B17D0-74E5-6A4F-E3B5-D4C50747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 dirty="0" err="1"/>
              <a:t>Frequentistische</a:t>
            </a:r>
            <a:r>
              <a:rPr lang="de-DE" dirty="0"/>
              <a:t> und Subjektive Interpretation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F9C51E-635C-DB47-C179-3B26D088A75B}"/>
              </a:ext>
            </a:extLst>
          </p:cNvPr>
          <p:cNvSpPr txBox="1"/>
          <p:nvPr/>
        </p:nvSpPr>
        <p:spPr bwMode="gray">
          <a:xfrm>
            <a:off x="179512" y="4141787"/>
            <a:ext cx="7272808" cy="6619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Autofit/>
          </a:bodyPr>
          <a:lstStyle/>
          <a:p>
            <a:pPr marL="228600" indent="-228600"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+mj-lt"/>
              <a:buAutoNum type="arabicPeriod"/>
            </a:pPr>
            <a:r>
              <a:rPr lang="de-DE" sz="1400" dirty="0"/>
              <a:t>Wahrscheinlichkeit ist keine physikalische Größe sondern ein </a:t>
            </a:r>
            <a:r>
              <a:rPr lang="de-DE" sz="1400" b="1" dirty="0"/>
              <a:t>Denkmodell</a:t>
            </a:r>
            <a:r>
              <a:rPr lang="de-DE" sz="1400" dirty="0"/>
              <a:t> für Zufall!</a:t>
            </a:r>
          </a:p>
          <a:p>
            <a:pPr marL="228600" indent="-228600"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+mj-lt"/>
              <a:buAutoNum type="arabicPeriod"/>
            </a:pPr>
            <a:r>
              <a:rPr lang="de-DE" sz="1400" dirty="0"/>
              <a:t>Die Rechenregeln für Wahrscheinlichkeit sind </a:t>
            </a:r>
            <a:r>
              <a:rPr lang="de-DE" sz="1400" b="1" dirty="0"/>
              <a:t>identisch</a:t>
            </a:r>
            <a:r>
              <a:rPr lang="de-DE" sz="1400" dirty="0"/>
              <a:t> für beide Interpretationen!</a:t>
            </a:r>
          </a:p>
        </p:txBody>
      </p:sp>
    </p:spTree>
    <p:extLst>
      <p:ext uri="{BB962C8B-B14F-4D97-AF65-F5344CB8AC3E}">
        <p14:creationId xmlns:p14="http://schemas.microsoft.com/office/powerpoint/2010/main" val="27436296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342900" indent="-342900"/>
                <a:r>
                  <a:rPr lang="de-DE" altLang="en-DE" dirty="0"/>
                  <a:t>Organisatorisches</a:t>
                </a:r>
              </a:p>
              <a:p>
                <a:pPr marL="342900" indent="-342900"/>
                <a:r>
                  <a:rPr lang="de-DE" altLang="en-DE" dirty="0"/>
                  <a:t>Wahrscheinlichkeitsbegriff</a:t>
                </a:r>
              </a:p>
              <a:p>
                <a:pPr marL="342900" indent="-342900"/>
                <a:r>
                  <a:rPr lang="de-DE" altLang="en-DE" b="1" dirty="0"/>
                  <a:t>Geschichte der Wahrscheinlichkeit</a:t>
                </a:r>
              </a:p>
              <a:p>
                <a:pPr marL="342900" indent="-342900"/>
                <a:r>
                  <a:rPr lang="de-DE" dirty="0"/>
                  <a:t>Wahrscheinlichkeitsräume</a:t>
                </a:r>
                <a:r>
                  <a:rPr lang="en-GB" dirty="0"/>
                  <a:t> 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dirty="0"/>
                  <a:t>-Algebra</a:t>
                </a:r>
              </a:p>
              <a:p>
                <a:pPr marL="342900" indent="-342900"/>
                <a:r>
                  <a:rPr lang="de-DE" altLang="en-DE" dirty="0"/>
                  <a:t>Rechenregeln von Wahrscheinlichkeitsräumen</a:t>
                </a:r>
              </a:p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Gleichverteilung</a:t>
                </a:r>
              </a:p>
              <a:p>
                <a:pPr marL="342900" indent="-342900"/>
                <a:r>
                  <a:rPr lang="en-US" altLang="en-DE" i="1" dirty="0">
                    <a:solidFill>
                      <a:schemeClr val="accent5"/>
                    </a:solidFill>
                  </a:rPr>
                  <a:t>Counting</a:t>
                </a:r>
                <a:r>
                  <a:rPr lang="de-DE" altLang="en-DE" dirty="0">
                    <a:solidFill>
                      <a:schemeClr val="accent5"/>
                    </a:solidFill>
                  </a:rPr>
                  <a:t> Prinzip</a:t>
                </a:r>
              </a:p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Permutationen, Variationen und Kombinationen</a:t>
                </a:r>
              </a:p>
              <a:p>
                <a:pPr marL="614125" lvl="1" indent="-342900"/>
                <a:r>
                  <a:rPr lang="de-DE" altLang="en-DE" dirty="0">
                    <a:solidFill>
                      <a:schemeClr val="accent5"/>
                    </a:solidFill>
                  </a:rPr>
                  <a:t>Numerische Approximation</a:t>
                </a:r>
                <a:endParaRPr lang="de-DE" altLang="en-DE" dirty="0"/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186288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B451B4-03B1-844B-49C6-6A879A15BE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877051" cy="3563938"/>
          </a:xfrm>
        </p:spPr>
        <p:txBody>
          <a:bodyPr/>
          <a:lstStyle/>
          <a:p>
            <a:r>
              <a:rPr lang="de-DE" b="1" dirty="0"/>
              <a:t>v. Chr.</a:t>
            </a:r>
            <a:r>
              <a:rPr lang="de-DE" dirty="0"/>
              <a:t>: </a:t>
            </a:r>
          </a:p>
          <a:p>
            <a:pPr lvl="1"/>
            <a:r>
              <a:rPr lang="de-DE" sz="1200" dirty="0"/>
              <a:t>Glücksspiele waren hochpopulär im alten Griechenland &amp; Rom</a:t>
            </a:r>
          </a:p>
          <a:p>
            <a:pPr lvl="1"/>
            <a:r>
              <a:rPr lang="de-DE" sz="1200" dirty="0"/>
              <a:t>Keine mathematische Analyse von Zufall (fehlende Algebra)</a:t>
            </a:r>
          </a:p>
          <a:p>
            <a:pPr lvl="1"/>
            <a:endParaRPr lang="de-DE" sz="1200" dirty="0"/>
          </a:p>
          <a:p>
            <a:r>
              <a:rPr lang="de-DE" b="1" dirty="0"/>
              <a:t>16. Jahrhundert</a:t>
            </a:r>
            <a:r>
              <a:rPr lang="de-DE" dirty="0"/>
              <a:t>: </a:t>
            </a:r>
          </a:p>
          <a:p>
            <a:pPr lvl="1"/>
            <a:r>
              <a:rPr lang="de-DE" sz="1200" dirty="0"/>
              <a:t>Girolamo </a:t>
            </a:r>
            <a:r>
              <a:rPr lang="de-DE" sz="1200" dirty="0" err="1"/>
              <a:t>Cardano</a:t>
            </a:r>
            <a:r>
              <a:rPr lang="de-DE" sz="1200" dirty="0"/>
              <a:t> veröffentlich erstes Buch über Methoden zur Berechnung von Wahrscheinlichkeiten bei Würfel- und Kartenspielen</a:t>
            </a:r>
          </a:p>
          <a:p>
            <a:pPr lvl="1"/>
            <a:endParaRPr lang="de-DE" sz="1200" dirty="0"/>
          </a:p>
          <a:p>
            <a:r>
              <a:rPr lang="de-DE" b="1" dirty="0"/>
              <a:t>17. Jahrhundert</a:t>
            </a:r>
            <a:r>
              <a:rPr lang="de-DE" dirty="0"/>
              <a:t>: </a:t>
            </a:r>
          </a:p>
          <a:p>
            <a:pPr lvl="1"/>
            <a:r>
              <a:rPr lang="de-DE" sz="1200" dirty="0"/>
              <a:t>Pierre de Fermat und Blaise Pascal tauschen wichtige Fragen über Wahrscheinlichkeiten aus und motivieren erste wissenschaftliche Studien</a:t>
            </a:r>
          </a:p>
          <a:p>
            <a:pPr lvl="1"/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1B17D0-74E5-6A4F-E3B5-D4C50747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 dirty="0"/>
              <a:t>Geschichte der Wahrscheinlichkeit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806EB8E-B65B-1D0F-5B3B-EC0886A45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3050" y="1205778"/>
            <a:ext cx="1292175" cy="72361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2B319131-9F03-DA9D-72D2-A134A362D2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40352" y="1995686"/>
            <a:ext cx="782375" cy="845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AF500D-53A9-3508-704D-1F1FE247F9B0}"/>
              </a:ext>
            </a:extLst>
          </p:cNvPr>
          <p:cNvSpPr txBox="1"/>
          <p:nvPr/>
        </p:nvSpPr>
        <p:spPr bwMode="gray">
          <a:xfrm>
            <a:off x="7673323" y="2832687"/>
            <a:ext cx="931628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Gerolamo </a:t>
            </a:r>
            <a:r>
              <a:rPr lang="en-GB" sz="8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Cardano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(1501 – 1575)</a:t>
            </a:r>
            <a:endParaRPr lang="en-US" sz="800" dirty="0" err="1"/>
          </a:p>
        </p:txBody>
      </p:sp>
      <p:pic>
        <p:nvPicPr>
          <p:cNvPr id="5126" name="Picture 6" descr="undefined">
            <a:extLst>
              <a:ext uri="{FF2B5EF4-FFF2-40B4-BE49-F238E27FC236}">
                <a16:creationId xmlns:a16="http://schemas.microsoft.com/office/drawing/2014/main" id="{BB767713-4B68-FAB2-4802-7D1E0D89A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70849" y="3362808"/>
            <a:ext cx="733301" cy="98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110DD1A3-1739-DCE4-E401-60257A42E8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12360" y="3362808"/>
            <a:ext cx="819812" cy="98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8FBCA4-B983-88AE-FCDA-359121F8AB3E}"/>
              </a:ext>
            </a:extLst>
          </p:cNvPr>
          <p:cNvSpPr txBox="1"/>
          <p:nvPr/>
        </p:nvSpPr>
        <p:spPr bwMode="gray">
          <a:xfrm>
            <a:off x="6561422" y="4404045"/>
            <a:ext cx="931628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Pierr</a:t>
            </a: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e de Fermat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(1607 – 1665)</a:t>
            </a:r>
            <a:endParaRPr lang="en-US" sz="8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A0D496-9DDE-CA03-D496-47AE0A3DA3C7}"/>
              </a:ext>
            </a:extLst>
          </p:cNvPr>
          <p:cNvSpPr txBox="1"/>
          <p:nvPr/>
        </p:nvSpPr>
        <p:spPr bwMode="gray">
          <a:xfrm>
            <a:off x="7756452" y="4353658"/>
            <a:ext cx="931628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Blaise Pascal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(1623 – 1662)</a:t>
            </a:r>
            <a:endParaRPr lang="en-US" sz="800" dirty="0" err="1"/>
          </a:p>
        </p:txBody>
      </p:sp>
    </p:spTree>
    <p:extLst>
      <p:ext uri="{BB962C8B-B14F-4D97-AF65-F5344CB8AC3E}">
        <p14:creationId xmlns:p14="http://schemas.microsoft.com/office/powerpoint/2010/main" val="27679637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B451B4-03B1-844B-49C6-6A879A15BE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7" y="1239837"/>
            <a:ext cx="6589488" cy="3563938"/>
          </a:xfrm>
        </p:spPr>
        <p:txBody>
          <a:bodyPr/>
          <a:lstStyle/>
          <a:p>
            <a:r>
              <a:rPr lang="de-DE" b="1" dirty="0"/>
              <a:t>18. Jahrhundert</a:t>
            </a:r>
            <a:r>
              <a:rPr lang="de-DE" dirty="0"/>
              <a:t>: </a:t>
            </a:r>
          </a:p>
          <a:p>
            <a:pPr lvl="1"/>
            <a:r>
              <a:rPr lang="de-DE" sz="1200" dirty="0"/>
              <a:t>Jacob Bernoulli untersucht zufällige Münzwürfe und beweist das Gesetz der großen Zahlen</a:t>
            </a:r>
          </a:p>
          <a:p>
            <a:pPr lvl="1"/>
            <a:r>
              <a:rPr lang="de-DE" sz="1200" dirty="0"/>
              <a:t>Thomas Bayes untersucht bedingte Wahrscheinlichkeiten und formuliert den Satz von Bayes</a:t>
            </a:r>
          </a:p>
          <a:p>
            <a:pPr lvl="1"/>
            <a:r>
              <a:rPr lang="de-DE" sz="1200" dirty="0"/>
              <a:t>Abraham de </a:t>
            </a:r>
            <a:r>
              <a:rPr lang="de-DE" sz="1200" dirty="0" err="1"/>
              <a:t>Moivre</a:t>
            </a:r>
            <a:r>
              <a:rPr lang="de-DE" sz="1200" dirty="0"/>
              <a:t> führt die Normalverteilung ein und beweist den Grenzwertsatz</a:t>
            </a:r>
          </a:p>
          <a:p>
            <a:pPr lvl="1"/>
            <a:endParaRPr lang="de-DE" sz="1200" dirty="0"/>
          </a:p>
          <a:p>
            <a:r>
              <a:rPr lang="de-DE" b="1" dirty="0"/>
              <a:t>19. Jahrhundert</a:t>
            </a:r>
            <a:r>
              <a:rPr lang="de-DE" dirty="0"/>
              <a:t>: </a:t>
            </a:r>
          </a:p>
          <a:p>
            <a:pPr lvl="1"/>
            <a:r>
              <a:rPr lang="de-DE" sz="1200" dirty="0"/>
              <a:t>Carl Friedrich </a:t>
            </a:r>
            <a:r>
              <a:rPr lang="de-DE" sz="1200" dirty="0" err="1"/>
              <a:t>Gauss</a:t>
            </a:r>
            <a:r>
              <a:rPr lang="de-DE" sz="1200" dirty="0"/>
              <a:t> führt die Methode der kleinsten Quadrate ein und zeigt, dass Fehler normalverteilt sind</a:t>
            </a:r>
          </a:p>
          <a:p>
            <a:pPr lvl="1"/>
            <a:r>
              <a:rPr lang="de-DE" sz="1200" dirty="0"/>
              <a:t>Pierre-Simon Laplace publiziert die </a:t>
            </a:r>
            <a:r>
              <a:rPr lang="fr-FR" sz="1200" i="1" dirty="0"/>
              <a:t>Théorie analytique des probabilités</a:t>
            </a:r>
            <a:r>
              <a:rPr lang="de-DE" sz="1200" i="1" dirty="0"/>
              <a:t> </a:t>
            </a:r>
            <a:r>
              <a:rPr lang="de-DE" sz="1200" dirty="0"/>
              <a:t>in der er Wahrscheinlichkeit und Statistik zusammenführt und Hypothesentests einführt</a:t>
            </a:r>
            <a:endParaRPr lang="de-DE" sz="1200" i="1" dirty="0"/>
          </a:p>
          <a:p>
            <a:pPr lvl="1"/>
            <a:endParaRPr lang="de-DE" sz="1200" dirty="0"/>
          </a:p>
          <a:p>
            <a:pPr lvl="1"/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1B17D0-74E5-6A4F-E3B5-D4C50747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 dirty="0"/>
              <a:t>Geschichte der Wahrscheinlichkeit (</a:t>
            </a:r>
            <a:r>
              <a:rPr lang="de-DE" dirty="0" err="1"/>
              <a:t>ctd</a:t>
            </a:r>
            <a:r>
              <a:rPr lang="de-DE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8FBCA4-B983-88AE-FCDA-359121F8AB3E}"/>
              </a:ext>
            </a:extLst>
          </p:cNvPr>
          <p:cNvSpPr txBox="1"/>
          <p:nvPr/>
        </p:nvSpPr>
        <p:spPr bwMode="gray">
          <a:xfrm>
            <a:off x="6874034" y="2317382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Jacob Bernoulli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(1655 – 1705)</a:t>
            </a:r>
            <a:endParaRPr lang="en-US" sz="8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A0D496-9DDE-CA03-D496-47AE0A3DA3C7}"/>
              </a:ext>
            </a:extLst>
          </p:cNvPr>
          <p:cNvSpPr txBox="1"/>
          <p:nvPr/>
        </p:nvSpPr>
        <p:spPr bwMode="gray">
          <a:xfrm>
            <a:off x="7762056" y="2317382"/>
            <a:ext cx="1634480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Thomas Bayes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(1701 – 1761)</a:t>
            </a:r>
            <a:endParaRPr lang="en-US" sz="800" dirty="0" err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7E6D2-7541-665E-2E7A-5570B2002C2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4408" y="2735940"/>
            <a:ext cx="741936" cy="109813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968A15-E429-D5DA-07D4-283EC60840F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4408" y="3939902"/>
            <a:ext cx="741936" cy="95999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2" descr="undefined">
            <a:extLst>
              <a:ext uri="{FF2B5EF4-FFF2-40B4-BE49-F238E27FC236}">
                <a16:creationId xmlns:a16="http://schemas.microsoft.com/office/drawing/2014/main" id="{908DD20D-D11B-CF48-D9B6-E999802921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08898" y="1389111"/>
            <a:ext cx="745704" cy="85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C2BE4008-3E0C-38F2-3CFB-BBC313A4B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19121" y="1452449"/>
            <a:ext cx="745704" cy="79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DB5CE169-4E70-DE5C-B3B8-70D7CA3D4B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93508" y="2695093"/>
            <a:ext cx="576064" cy="69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FF39E8-3D01-A20A-B755-1343FECB9636}"/>
              </a:ext>
            </a:extLst>
          </p:cNvPr>
          <p:cNvSpPr txBox="1"/>
          <p:nvPr/>
        </p:nvSpPr>
        <p:spPr bwMode="gray">
          <a:xfrm>
            <a:off x="6942726" y="3474070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Abraham de </a:t>
            </a:r>
            <a:r>
              <a:rPr lang="en-GB" sz="8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Moivre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(1667 – 1754)</a:t>
            </a:r>
            <a:endParaRPr lang="en-US" sz="800" dirty="0" err="1"/>
          </a:p>
        </p:txBody>
      </p:sp>
      <p:pic>
        <p:nvPicPr>
          <p:cNvPr id="1032" name="Picture 8" descr="undefined">
            <a:extLst>
              <a:ext uri="{FF2B5EF4-FFF2-40B4-BE49-F238E27FC236}">
                <a16:creationId xmlns:a16="http://schemas.microsoft.com/office/drawing/2014/main" id="{C23EA8B7-8A69-DD42-F3AD-3EE98EFAD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01497" y="3802643"/>
            <a:ext cx="656060" cy="76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58ED7C-0BDE-366E-9773-0CD7CECBD446}"/>
              </a:ext>
            </a:extLst>
          </p:cNvPr>
          <p:cNvSpPr txBox="1"/>
          <p:nvPr/>
        </p:nvSpPr>
        <p:spPr bwMode="gray">
          <a:xfrm>
            <a:off x="6911150" y="4611861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Pierre-Simon Laplace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(1749 – 1827)</a:t>
            </a:r>
            <a:endParaRPr lang="en-US" sz="800" dirty="0" err="1"/>
          </a:p>
        </p:txBody>
      </p:sp>
    </p:spTree>
    <p:extLst>
      <p:ext uri="{BB962C8B-B14F-4D97-AF65-F5344CB8AC3E}">
        <p14:creationId xmlns:p14="http://schemas.microsoft.com/office/powerpoint/2010/main" val="42241597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B451B4-03B1-844B-49C6-6A879A15BE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7" y="1239837"/>
            <a:ext cx="6301455" cy="3563938"/>
          </a:xfrm>
        </p:spPr>
        <p:txBody>
          <a:bodyPr/>
          <a:lstStyle/>
          <a:p>
            <a:r>
              <a:rPr lang="de-DE" b="1" dirty="0"/>
              <a:t>20. Jahrhundert</a:t>
            </a:r>
            <a:r>
              <a:rPr lang="de-DE" dirty="0"/>
              <a:t>: </a:t>
            </a:r>
          </a:p>
          <a:p>
            <a:pPr lvl="1"/>
            <a:r>
              <a:rPr lang="de-DE" sz="1200" dirty="0"/>
              <a:t>Andrey Kolmogorov führt Axiome ein, die Wahrscheinlichkeiten unabhängig von relativen Häufigkeiten erklären (Grundlage der </a:t>
            </a:r>
            <a:r>
              <a:rPr lang="de-DE" sz="1200" dirty="0" err="1"/>
              <a:t>frequentistischen</a:t>
            </a:r>
            <a:r>
              <a:rPr lang="de-DE" sz="1200" dirty="0"/>
              <a:t> Interpretation)</a:t>
            </a:r>
          </a:p>
          <a:p>
            <a:pPr lvl="1"/>
            <a:r>
              <a:rPr lang="de-DE" sz="1200" dirty="0"/>
              <a:t>Richard </a:t>
            </a:r>
            <a:r>
              <a:rPr lang="de-DE" sz="1200" dirty="0" err="1"/>
              <a:t>Threlkeld</a:t>
            </a:r>
            <a:r>
              <a:rPr lang="de-DE" sz="1200" dirty="0"/>
              <a:t> Cox führt Axiome ein, die Wahrscheinlichkeiten als Grad des Glaubens (</a:t>
            </a:r>
            <a:r>
              <a:rPr lang="en-US" sz="1200" i="1" dirty="0"/>
              <a:t>degree of belief</a:t>
            </a:r>
            <a:r>
              <a:rPr lang="de-DE" sz="1200" dirty="0"/>
              <a:t>) erklären (Grundlage der subjektiven Interpretation)</a:t>
            </a:r>
          </a:p>
          <a:p>
            <a:pPr lvl="1"/>
            <a:endParaRPr lang="de-DE" sz="1200" dirty="0"/>
          </a:p>
          <a:p>
            <a:r>
              <a:rPr lang="de-DE" b="1" dirty="0"/>
              <a:t>21. Jahrhundert</a:t>
            </a:r>
            <a:r>
              <a:rPr lang="de-DE" dirty="0"/>
              <a:t>: </a:t>
            </a:r>
          </a:p>
          <a:p>
            <a:pPr lvl="1"/>
            <a:r>
              <a:rPr lang="de-DE" sz="1200" dirty="0"/>
              <a:t>Vladimir </a:t>
            </a:r>
            <a:r>
              <a:rPr lang="de-DE" sz="1200" dirty="0" err="1"/>
              <a:t>Vapnik</a:t>
            </a:r>
            <a:r>
              <a:rPr lang="de-DE" sz="1200" dirty="0"/>
              <a:t> führt Wahrscheinlichkeit als die Basis für die Theorie des maschinellen Lernens ein</a:t>
            </a:r>
          </a:p>
          <a:p>
            <a:pPr lvl="1"/>
            <a:r>
              <a:rPr lang="de-DE" sz="1200" dirty="0" err="1"/>
              <a:t>Judea</a:t>
            </a:r>
            <a:r>
              <a:rPr lang="de-DE" sz="1200" dirty="0"/>
              <a:t> Pearl und Phil Dawid führen graphische Modelle ein, die es erlauben mit Wahrscheinlichkeitstheorie komplexe und kausale Prozesse zu formulieren und zu operationalisieren </a:t>
            </a:r>
          </a:p>
          <a:p>
            <a:pPr lvl="1"/>
            <a:r>
              <a:rPr lang="de-DE" sz="1200" dirty="0"/>
              <a:t>Wahrscheinlichkeit und Statistik ist nicht mehr aus modernen Wissenschaften wegzudenken</a:t>
            </a:r>
          </a:p>
          <a:p>
            <a:pPr lvl="1"/>
            <a:endParaRPr lang="de-DE" sz="1200" dirty="0"/>
          </a:p>
          <a:p>
            <a:pPr lvl="1"/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1B17D0-74E5-6A4F-E3B5-D4C50747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 dirty="0"/>
              <a:t>Geschichte der Wahrscheinlichkeit (</a:t>
            </a:r>
            <a:r>
              <a:rPr lang="de-DE" dirty="0" err="1"/>
              <a:t>ctd</a:t>
            </a:r>
            <a:r>
              <a:rPr lang="de-DE" dirty="0"/>
              <a:t>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69DBE24-CD95-F6F3-3566-26C9E59E8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1100" y="1143175"/>
            <a:ext cx="870432" cy="87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79E7C6-8D54-4831-F064-6AA0195AD212}"/>
              </a:ext>
            </a:extLst>
          </p:cNvPr>
          <p:cNvSpPr txBox="1"/>
          <p:nvPr/>
        </p:nvSpPr>
        <p:spPr bwMode="gray">
          <a:xfrm>
            <a:off x="6660232" y="2028578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Andrey Kolmogorov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(1903 – 1987)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0B2EF571-250F-631E-D807-8B344BBDE6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59923" y="2529744"/>
            <a:ext cx="712785" cy="92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DC2C9B2-0F8A-7B87-2AC9-F3CBE7FC2792}"/>
              </a:ext>
            </a:extLst>
          </p:cNvPr>
          <p:cNvSpPr txBox="1"/>
          <p:nvPr/>
        </p:nvSpPr>
        <p:spPr bwMode="gray">
          <a:xfrm>
            <a:off x="6660232" y="3457332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Richard </a:t>
            </a:r>
            <a:r>
              <a:rPr lang="en-GB" sz="800" b="1" dirty="0" err="1">
                <a:solidFill>
                  <a:srgbClr val="333539"/>
                </a:solidFill>
                <a:effectLst/>
              </a:rPr>
              <a:t>Threlkeld</a:t>
            </a:r>
            <a:r>
              <a:rPr lang="en-GB" sz="800" b="1" dirty="0">
                <a:solidFill>
                  <a:srgbClr val="333539"/>
                </a:solidFill>
                <a:effectLst/>
              </a:rPr>
              <a:t> Cox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(1898 – 1991)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8DF572-46D8-317F-9412-D4CBF658D3D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8384" y="2449443"/>
            <a:ext cx="873103" cy="12398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 descr="Grundbegriffe der Wahrscheinlichkeitsrechnung“ (A Kolmogoroff) – Buch  gebraucht kaufen – A02pt0HK01ZZc">
            <a:extLst>
              <a:ext uri="{FF2B5EF4-FFF2-40B4-BE49-F238E27FC236}">
                <a16:creationId xmlns:a16="http://schemas.microsoft.com/office/drawing/2014/main" id="{4403D261-A79F-18CC-8F41-25AEAA2D55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058391" y="1083863"/>
            <a:ext cx="726832" cy="115864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Vladimir Vapnik">
            <a:extLst>
              <a:ext uri="{FF2B5EF4-FFF2-40B4-BE49-F238E27FC236}">
                <a16:creationId xmlns:a16="http://schemas.microsoft.com/office/drawing/2014/main" id="{094E5D1B-BD08-7166-8CA4-70F54CA2A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6165" y="4114478"/>
            <a:ext cx="656040" cy="65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23248F4-090C-38AE-98D2-BB66E287607F}"/>
              </a:ext>
            </a:extLst>
          </p:cNvPr>
          <p:cNvSpPr/>
          <p:nvPr/>
        </p:nvSpPr>
        <p:spPr bwMode="gray">
          <a:xfrm>
            <a:off x="6353212" y="4780253"/>
            <a:ext cx="1099108" cy="311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800" b="1" dirty="0">
                <a:solidFill>
                  <a:schemeClr val="tx1"/>
                </a:solidFill>
              </a:rPr>
              <a:t>Vladimir </a:t>
            </a:r>
            <a:r>
              <a:rPr lang="en-US" sz="800" b="1" dirty="0" err="1">
                <a:solidFill>
                  <a:schemeClr val="tx1"/>
                </a:solidFill>
              </a:rPr>
              <a:t>Vapnik</a:t>
            </a:r>
            <a:br>
              <a:rPr lang="en-US" sz="800" b="1" dirty="0">
                <a:solidFill>
                  <a:schemeClr val="tx1"/>
                </a:solidFill>
              </a:rPr>
            </a:br>
            <a:r>
              <a:rPr lang="en-US" sz="800" b="1" dirty="0">
                <a:solidFill>
                  <a:schemeClr val="tx1"/>
                </a:solidFill>
              </a:rPr>
              <a:t>(1936 – )</a:t>
            </a:r>
          </a:p>
        </p:txBody>
      </p:sp>
      <p:pic>
        <p:nvPicPr>
          <p:cNvPr id="18" name="Picture 4" descr="Judea Pearl">
            <a:extLst>
              <a:ext uri="{FF2B5EF4-FFF2-40B4-BE49-F238E27FC236}">
                <a16:creationId xmlns:a16="http://schemas.microsoft.com/office/drawing/2014/main" id="{9CBF0230-9EA6-9C2D-12BA-CD94C6CCF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6153" y="3922230"/>
            <a:ext cx="635903" cy="90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FFCF180-3DAC-420C-CB4C-DA9D5DCA96A9}"/>
              </a:ext>
            </a:extLst>
          </p:cNvPr>
          <p:cNvSpPr txBox="1"/>
          <p:nvPr/>
        </p:nvSpPr>
        <p:spPr bwMode="gray">
          <a:xfrm>
            <a:off x="7262217" y="4825484"/>
            <a:ext cx="9101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  <a:t>Judea Pearl</a:t>
            </a:r>
            <a:b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(1936– )</a:t>
            </a:r>
            <a:endParaRPr lang="en-US" sz="800" dirty="0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7CD0BB4A-7809-6FE3-5678-74A93CE13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7032" y="3882475"/>
            <a:ext cx="648072" cy="97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CF955D1-F227-9AEE-2EC4-DC2E8BAEAC34}"/>
              </a:ext>
            </a:extLst>
          </p:cNvPr>
          <p:cNvSpPr txBox="1"/>
          <p:nvPr/>
        </p:nvSpPr>
        <p:spPr bwMode="gray">
          <a:xfrm>
            <a:off x="8115977" y="4856104"/>
            <a:ext cx="9101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  <a:t>Philip </a:t>
            </a:r>
            <a:r>
              <a:rPr lang="en-US" sz="800" b="1" dirty="0" err="1">
                <a:solidFill>
                  <a:srgbClr val="202122"/>
                </a:solidFill>
                <a:latin typeface="Arial" panose="020B0604020202020204" pitchFamily="34" charset="0"/>
              </a:rPr>
              <a:t>Dawid</a:t>
            </a:r>
            <a:b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(1946– )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476945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7" grpId="1"/>
      <p:bldP spid="19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342900" indent="-342900"/>
                <a:r>
                  <a:rPr lang="de-DE" altLang="en-DE" dirty="0"/>
                  <a:t>Organisatorisches</a:t>
                </a:r>
              </a:p>
              <a:p>
                <a:pPr marL="342900" indent="-342900"/>
                <a:r>
                  <a:rPr lang="de-DE" altLang="en-DE" dirty="0"/>
                  <a:t>Wahrscheinlichkeitsbegriff</a:t>
                </a:r>
              </a:p>
              <a:p>
                <a:pPr marL="342900" indent="-342900"/>
                <a:r>
                  <a:rPr lang="de-DE" altLang="en-DE" dirty="0"/>
                  <a:t>Geschichte der Wahrscheinlichkeit</a:t>
                </a:r>
              </a:p>
              <a:p>
                <a:pPr marL="342900" indent="-342900"/>
                <a:r>
                  <a:rPr lang="de-DE" b="1" dirty="0"/>
                  <a:t>Wahrscheinlichkeitsräume</a:t>
                </a:r>
                <a:r>
                  <a:rPr lang="en-GB" b="1" dirty="0"/>
                  <a:t> und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GB" b="1" dirty="0"/>
                  <a:t>-Algebra</a:t>
                </a:r>
              </a:p>
              <a:p>
                <a:pPr marL="342900" indent="-342900"/>
                <a:r>
                  <a:rPr lang="de-DE" altLang="en-DE" dirty="0"/>
                  <a:t>Rechenregeln von Wahrscheinlichkeitsräumen</a:t>
                </a:r>
              </a:p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Gleichverteilung</a:t>
                </a:r>
              </a:p>
              <a:p>
                <a:pPr marL="342900" indent="-342900"/>
                <a:r>
                  <a:rPr lang="en-US" altLang="en-DE" i="1" dirty="0">
                    <a:solidFill>
                      <a:schemeClr val="accent5"/>
                    </a:solidFill>
                  </a:rPr>
                  <a:t>Counting</a:t>
                </a:r>
                <a:r>
                  <a:rPr lang="de-DE" altLang="en-DE" dirty="0">
                    <a:solidFill>
                      <a:schemeClr val="accent5"/>
                    </a:solidFill>
                  </a:rPr>
                  <a:t> Prinzip</a:t>
                </a:r>
              </a:p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Permutationen, Variationen und Kombinationen</a:t>
                </a:r>
              </a:p>
              <a:p>
                <a:pPr marL="614125" lvl="1" indent="-342900"/>
                <a:r>
                  <a:rPr lang="de-DE" altLang="en-DE" dirty="0">
                    <a:solidFill>
                      <a:schemeClr val="accent5"/>
                    </a:solidFill>
                  </a:rPr>
                  <a:t>Numerische Approximation</a:t>
                </a:r>
                <a:endParaRPr lang="de-DE" altLang="en-DE" dirty="0"/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148840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42B0EA7-EB77-758B-4513-E6B8E08A71F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49528" cy="3563938"/>
              </a:xfrm>
            </p:spPr>
            <p:txBody>
              <a:bodyPr/>
              <a:lstStyle/>
              <a:p>
                <a:r>
                  <a:rPr lang="en-DE" dirty="0"/>
                  <a:t>Wenn wir Zufall mathematisch beschreiben, gehen wir immer von einem </a:t>
                </a:r>
                <a:r>
                  <a:rPr lang="en-DE" b="1" dirty="0"/>
                  <a:t>Zufallsexperiment </a:t>
                </a:r>
                <a:r>
                  <a:rPr lang="en-DE" dirty="0"/>
                  <a:t>aus</a:t>
                </a:r>
              </a:p>
              <a:p>
                <a:pPr lvl="1"/>
                <a:r>
                  <a:rPr lang="en-DE" sz="1200" dirty="0"/>
                  <a:t>Ist möglicherweise ein fiktives Experiment, welches wir nur zur Modellierung benutzen.</a:t>
                </a:r>
              </a:p>
              <a:p>
                <a:pPr lvl="1"/>
                <a:r>
                  <a:rPr lang="en-DE" sz="1200" dirty="0"/>
                  <a:t>Ein Zufallsexperiment hat mehrere mögliche Ergebnisse (</a:t>
                </a:r>
                <a:r>
                  <a:rPr lang="en-DE" sz="1200" i="1" dirty="0"/>
                  <a:t>outcomes</a:t>
                </a:r>
                <a:r>
                  <a:rPr lang="en-DE" sz="1200" dirty="0"/>
                  <a:t>).</a:t>
                </a:r>
              </a:p>
              <a:p>
                <a:pPr lvl="1"/>
                <a:r>
                  <a:rPr lang="en-DE" sz="1200" dirty="0"/>
                  <a:t>Wir benutzen Mengen(theorie) um Ergebnisse formal zu beschreiben.</a:t>
                </a:r>
              </a:p>
              <a:p>
                <a:endParaRPr lang="en-DE" b="1" dirty="0"/>
              </a:p>
              <a:p>
                <a:r>
                  <a:rPr lang="en-DE" b="1" dirty="0">
                    <a:solidFill>
                      <a:srgbClr val="C00000"/>
                    </a:solidFill>
                  </a:rPr>
                  <a:t>Definition (Ergebnismenge)</a:t>
                </a:r>
                <a:r>
                  <a:rPr lang="en-DE" dirty="0"/>
                  <a:t>. Die Menge aller möglichen Ausgänge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DE" dirty="0"/>
                  <a:t> eines Zufallsexperiments nennt man Ergebnismenge (</a:t>
                </a:r>
                <a:r>
                  <a:rPr lang="en-DE" i="1" dirty="0"/>
                  <a:t>sample space</a:t>
                </a:r>
                <a:r>
                  <a:rPr lang="en-DE" dirty="0"/>
                  <a:t>). </a:t>
                </a:r>
              </a:p>
              <a:p>
                <a:endParaRPr lang="en-DE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 (Ergebnismenge)</a:t>
                </a:r>
              </a:p>
              <a:p>
                <a:pPr lvl="1"/>
                <a:r>
                  <a:rPr lang="de-DE" sz="1200" dirty="0"/>
                  <a:t>Die Ergebnismenge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sz="1200" dirty="0"/>
                  <a:t> wird auch Ergebnisraum oder Stichprobenraum genannt.</a:t>
                </a:r>
              </a:p>
              <a:p>
                <a:pPr lvl="1"/>
                <a:r>
                  <a:rPr lang="de-DE" sz="1200" dirty="0"/>
                  <a:t>Die Ergebnisse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sz="1200" dirty="0"/>
                  <a:t> werden auch Stichproben (</a:t>
                </a:r>
                <a:r>
                  <a:rPr lang="en-US" sz="1200" i="1" dirty="0"/>
                  <a:t>samples</a:t>
                </a:r>
                <a:r>
                  <a:rPr lang="de-DE" sz="1200" dirty="0"/>
                  <a:t>) genannt.</a:t>
                </a:r>
              </a:p>
              <a:p>
                <a:pPr lvl="1"/>
                <a:r>
                  <a:rPr lang="de-DE" sz="1200" dirty="0"/>
                  <a:t>Die Ergebnisse eines Zufallsversuchs müssen sich gegenseitig ausschließen.</a:t>
                </a:r>
              </a:p>
              <a:p>
                <a:endParaRPr lang="en-DE" b="1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42B0EA7-EB77-758B-4513-E6B8E08A71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49528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EA40543-0670-4687-33C4-CFA66DA1C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Zufallsexperimente und Ergebnisse (</a:t>
            </a:r>
            <a:r>
              <a:rPr lang="en-DE" i="1" dirty="0"/>
              <a:t>samples</a:t>
            </a:r>
            <a:r>
              <a:rPr lang="en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946088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D44DDB6-D2E4-221E-5E0A-FB25F6CE97A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Beispiel 1</a:t>
                </a:r>
                <a:r>
                  <a:rPr lang="de-DE" dirty="0"/>
                  <a:t>. Sichtbare Augenzahl nach Wurf mit einem Würfel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={ 1, 2, 3, 4, 5, 6 }</m:t>
                    </m:r>
                  </m:oMath>
                </a14:m>
                <a:endParaRPr lang="de-DE" sz="1200" dirty="0"/>
              </a:p>
              <a:p>
                <a:r>
                  <a:rPr lang="de-DE" b="1" dirty="0">
                    <a:solidFill>
                      <a:schemeClr val="accent4"/>
                    </a:solidFill>
                  </a:rPr>
                  <a:t>Beispiel 2</a:t>
                </a:r>
                <a:r>
                  <a:rPr lang="de-DE" dirty="0"/>
                  <a:t>. Dauer einer Partie Schach in Sekunden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1200" dirty="0"/>
              </a:p>
              <a:p>
                <a:r>
                  <a:rPr lang="de-DE" b="1" dirty="0">
                    <a:solidFill>
                      <a:schemeClr val="accent4"/>
                    </a:solidFill>
                  </a:rPr>
                  <a:t>Beispiel 3</a:t>
                </a:r>
                <a:r>
                  <a:rPr lang="de-DE" dirty="0"/>
                  <a:t>. Code eines vierstelligen Zahlenschlosses</a:t>
                </a:r>
                <a:endParaRPr lang="en-US" sz="1200" i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≤9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≤9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≤9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≤9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de-DE" sz="1200" dirty="0"/>
              </a:p>
              <a:p>
                <a:r>
                  <a:rPr lang="de-DE" b="1" dirty="0">
                    <a:solidFill>
                      <a:schemeClr val="accent4"/>
                    </a:solidFill>
                  </a:rPr>
                  <a:t>Beispiel 4</a:t>
                </a:r>
                <a:r>
                  <a:rPr lang="de-DE" dirty="0"/>
                  <a:t>. Positionen im Ziel beim Rennen von 7 Rennpferden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|∀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1,…,7</m:t>
                            </m:r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1,…,7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1,…,7</m:t>
                            </m:r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⇔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de-DE" b="1" dirty="0">
                  <a:solidFill>
                    <a:schemeClr val="accent4"/>
                  </a:solidFill>
                </a:endParaRPr>
              </a:p>
              <a:p>
                <a:r>
                  <a:rPr lang="de-DE" b="1" dirty="0">
                    <a:solidFill>
                      <a:schemeClr val="accent4"/>
                    </a:solidFill>
                  </a:rPr>
                  <a:t>Beispiel 5</a:t>
                </a:r>
                <a:r>
                  <a:rPr lang="de-DE" dirty="0"/>
                  <a:t>. </a:t>
                </a:r>
                <a:r>
                  <a:rPr lang="en-US" dirty="0"/>
                  <a:t>Wetter in Potsdam Babelsberg</a:t>
                </a:r>
                <a:endParaRPr lang="en-US" sz="1200" i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Sonne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Wolken</m:t>
                        </m:r>
                        <m:r>
                          <a:rPr lang="en-US" sz="12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Regen</m:t>
                        </m:r>
                      </m:e>
                    </m:d>
                  </m:oMath>
                </a14:m>
                <a:endParaRPr lang="de-DE" sz="1200" dirty="0"/>
              </a:p>
              <a:p>
                <a:pPr lvl="1"/>
                <a:r>
                  <a:rPr lang="de-DE" sz="1200" b="1" dirty="0"/>
                  <a:t>Problem</a:t>
                </a:r>
                <a:r>
                  <a:rPr lang="de-DE" sz="1200" dirty="0"/>
                  <a:t>: Wolken und Regen schließen sich nicht aus, genauso wenig wie Sonne und Wolken, oder Sonne und Regen.</a:t>
                </a:r>
                <a:endParaRPr lang="de-DE" sz="1200" b="1" dirty="0"/>
              </a:p>
              <a:p>
                <a:endParaRPr lang="de-DE" sz="1200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D44DDB6-D2E4-221E-5E0A-FB25F6CE9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D3BE455-17E7-ABD8-B42C-1B81C5660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Ergebnismenge: Beispiele</a:t>
            </a:r>
          </a:p>
        </p:txBody>
      </p:sp>
    </p:spTree>
    <p:extLst>
      <p:ext uri="{BB962C8B-B14F-4D97-AF65-F5344CB8AC3E}">
        <p14:creationId xmlns:p14="http://schemas.microsoft.com/office/powerpoint/2010/main" val="39900130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517878-D00A-6E2E-8614-97BBBA86D2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Angemessene (</a:t>
            </a:r>
            <a:r>
              <a:rPr lang="en-US" i="1" dirty="0"/>
              <a:t>appropriate</a:t>
            </a:r>
            <a:r>
              <a:rPr lang="de-DE" dirty="0"/>
              <a:t>) Ergebnismenge hängt oft von den Fragen ab, die wir modellieren wollen</a:t>
            </a:r>
          </a:p>
          <a:p>
            <a:pPr lvl="1"/>
            <a:r>
              <a:rPr lang="de-DE" sz="1200" b="1" dirty="0">
                <a:solidFill>
                  <a:schemeClr val="accent2"/>
                </a:solidFill>
              </a:rPr>
              <a:t>Bemerkung</a:t>
            </a:r>
            <a:r>
              <a:rPr lang="de-DE" sz="1200" dirty="0"/>
              <a:t>. Ergebnismenge sollte immer so klein als möglich gewählt werden</a:t>
            </a:r>
          </a:p>
          <a:p>
            <a:r>
              <a:rPr lang="de-DE" b="1" dirty="0">
                <a:solidFill>
                  <a:schemeClr val="accent4"/>
                </a:solidFill>
              </a:rPr>
              <a:t>Beispiel</a:t>
            </a:r>
            <a:r>
              <a:rPr lang="de-DE" dirty="0"/>
              <a:t>. Zehn zufällige Münzwürfe</a:t>
            </a:r>
          </a:p>
          <a:p>
            <a:pPr lvl="1"/>
            <a:r>
              <a:rPr lang="de-DE" sz="1200" b="1" dirty="0"/>
              <a:t>Szenario 1</a:t>
            </a:r>
            <a:r>
              <a:rPr lang="de-DE" sz="1200" dirty="0"/>
              <a:t>: Wir bekommen €1 jedes Mal wenn die Münze Kopf zeigt und wollen wissen, wieviel Profit wir in zehn zufälligen Münzwürfen machen.</a:t>
            </a:r>
          </a:p>
          <a:p>
            <a:pPr lvl="2"/>
            <a:r>
              <a:rPr lang="de-DE" sz="1200" dirty="0"/>
              <a:t>Die Reihenfolge der Münzwürfe </a:t>
            </a:r>
            <a:r>
              <a:rPr lang="de-DE" sz="1200" b="1" dirty="0"/>
              <a:t>spielt keine</a:t>
            </a:r>
            <a:r>
              <a:rPr lang="de-DE" sz="1200" dirty="0"/>
              <a:t> Rolle für den Ausgang des Experiments und nur die totale Summe der Anzahl Münzen, die Kopf zeigen, ist relevant!</a:t>
            </a:r>
          </a:p>
          <a:p>
            <a:pPr lvl="2"/>
            <a:endParaRPr lang="de-DE" sz="1200" dirty="0"/>
          </a:p>
          <a:p>
            <a:pPr lvl="1"/>
            <a:r>
              <a:rPr lang="de-DE" sz="1200" b="1" dirty="0"/>
              <a:t>Szenario 2</a:t>
            </a:r>
            <a:r>
              <a:rPr lang="de-DE" sz="1200" dirty="0"/>
              <a:t>: Wir bekommen €1 für jeden Münzwurf bis die Münze Kopf zeigt, ab dann €2 für jeden Münzwurf bis die Münze wieder Kopf zeigt, ab dann €4 für jeden Münzwurf bis die Münze Kopf zeigt (und so weiter) und wollen wissen, wieviel Profit wir in zehn zufälligen Münzwürfen machen.</a:t>
            </a:r>
          </a:p>
          <a:p>
            <a:pPr lvl="2"/>
            <a:r>
              <a:rPr lang="de-DE" sz="1200" dirty="0"/>
              <a:t>Die Reihenfolge der Münzwürfe </a:t>
            </a:r>
            <a:r>
              <a:rPr lang="de-DE" sz="1200" b="1" dirty="0"/>
              <a:t>spielt</a:t>
            </a:r>
            <a:r>
              <a:rPr lang="de-DE" sz="1200" dirty="0"/>
              <a:t> eine Rolle für den Profit nach 10 Münzwürfen!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34C42C-9A3C-F224-8C18-A4A048B41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Angemessene Ergebnismenge</a:t>
            </a:r>
          </a:p>
        </p:txBody>
      </p:sp>
    </p:spTree>
    <p:extLst>
      <p:ext uri="{BB962C8B-B14F-4D97-AF65-F5344CB8AC3E}">
        <p14:creationId xmlns:p14="http://schemas.microsoft.com/office/powerpoint/2010/main" val="2653212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323E416-0BC6-4848-D3BE-381C28C462CD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237560" cy="3563938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(Ereignis)</a:t>
                </a:r>
                <a:r>
                  <a:rPr lang="de-DE" dirty="0"/>
                  <a:t>. Ein Ereignis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dirty="0"/>
                  <a:t> ist eine </a:t>
                </a:r>
                <a:r>
                  <a:rPr lang="de-DE" b="1" dirty="0"/>
                  <a:t>Teilmenge der Ergebnismenge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r>
                  <a:rPr lang="de-DE" dirty="0"/>
                  <a:t>, d.h. eine gemeinsame Betrachtung eines oder mehrerer Ergebnisse.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1</a:t>
                </a:r>
                <a:r>
                  <a:rPr lang="de-DE" sz="1200" dirty="0"/>
                  <a:t>. Sichtbare Augenzahl nach Wurf mit einem Würfel ist gerade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2, 4, 6 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de-DE" sz="12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200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{ 1, 2, 3, 4, 5, 6 }</m:t>
                    </m:r>
                  </m:oMath>
                </a14:m>
                <a:endParaRPr lang="de-DE" sz="1200" dirty="0"/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2</a:t>
                </a:r>
                <a:r>
                  <a:rPr lang="de-DE" sz="1200" dirty="0"/>
                  <a:t>. Partie Schach dauert mehr als eine Stunde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ℕ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&gt;3600 }⊂</m:t>
                    </m:r>
                    <m:r>
                      <a:rPr lang="de-DE" sz="12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1200" dirty="0"/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3</a:t>
                </a:r>
                <a:r>
                  <a:rPr lang="de-DE" sz="1200" dirty="0"/>
                  <a:t>. Code eines vierstelligen Zahlenschlosses hat vier gleiche Ziffern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 0≤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≤9∧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 }⊂</m:t>
                    </m:r>
                    <m:d>
                      <m:dPr>
                        <m:begChr m:val="{"/>
                        <m:endChr m:val="|"/>
                        <m:ctrlPr>
                          <a:rPr lang="de-DE" sz="12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de-DE" sz="12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de-DE" sz="12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0≤</m:t>
                    </m:r>
                    <m:r>
                      <a:rPr lang="de-DE" sz="12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12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2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sz="12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2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DE" sz="12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2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sz="12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≤9 }</m:t>
                    </m:r>
                  </m:oMath>
                </a14:m>
                <a:endParaRPr lang="de-DE" sz="1200" dirty="0">
                  <a:solidFill>
                    <a:schemeClr val="accent5"/>
                  </a:solidFill>
                </a:endParaRPr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4</a:t>
                </a:r>
                <a:r>
                  <a:rPr lang="de-DE" sz="1200" dirty="0"/>
                  <a:t>. Positionen im Ziel beim Rennen von 7 Rennpferden wobei Pferd 2 gewinnt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2,</m:t>
                            </m:r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|∀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2,…,7</m:t>
                            </m:r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1,3,4,5,6, 7</m:t>
                            </m:r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⇔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d>
                      <m:dPr>
                        <m:begChr m:val="{"/>
                        <m:endChr m:val="}"/>
                        <m:ctrlPr>
                          <a:rPr lang="de-DE" sz="12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2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2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de-DE" sz="12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sz="12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2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de-DE" sz="12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de-DE" sz="12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2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de-DE" sz="12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e>
                        <m:r>
                          <a:rPr lang="de-DE" sz="12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de-DE" sz="12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de-DE" sz="12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1,…,7</m:t>
                            </m:r>
                          </m:e>
                        </m:d>
                        <m:r>
                          <a:rPr lang="de-DE" sz="12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de-DE" sz="12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1,…,7</m:t>
                            </m:r>
                          </m:e>
                        </m:d>
                        <m:r>
                          <a:rPr lang="de-DE" sz="12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sSub>
                          <m:sSubPr>
                            <m:ctrlP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de-DE" sz="12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de-DE" sz="12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de-DE" sz="12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⇔</m:t>
                        </m:r>
                        <m:r>
                          <a:rPr lang="de-DE" sz="12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de-DE" sz="12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de-DE" sz="12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323E416-0BC6-4848-D3BE-381C28C462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237560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4317D4F-5280-403B-96C2-D0B8392D3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Ereignisse (</a:t>
            </a:r>
            <a:r>
              <a:rPr lang="en-DE" i="1" dirty="0"/>
              <a:t>events</a:t>
            </a:r>
            <a:r>
              <a:rPr lang="en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567478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342900" indent="-342900"/>
                <a:r>
                  <a:rPr lang="de-DE" altLang="en-DE" dirty="0"/>
                  <a:t>Organisatorisches</a:t>
                </a:r>
              </a:p>
              <a:p>
                <a:pPr marL="342900" indent="-342900"/>
                <a:r>
                  <a:rPr lang="de-DE" altLang="en-DE" dirty="0"/>
                  <a:t>Wahrscheinlichkeitsbegriff</a:t>
                </a:r>
              </a:p>
              <a:p>
                <a:pPr marL="342900" indent="-342900"/>
                <a:r>
                  <a:rPr lang="de-DE" altLang="en-DE" dirty="0"/>
                  <a:t>Geschichte der Wahrscheinlichkeit</a:t>
                </a:r>
              </a:p>
              <a:p>
                <a:pPr marL="342900" indent="-342900"/>
                <a:r>
                  <a:rPr lang="de-DE" dirty="0"/>
                  <a:t>Wahrscheinlichkeitsräume</a:t>
                </a:r>
                <a:r>
                  <a:rPr lang="en-GB" dirty="0"/>
                  <a:t> 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dirty="0"/>
                  <a:t>-Algebra</a:t>
                </a:r>
              </a:p>
              <a:p>
                <a:pPr marL="342900" indent="-342900"/>
                <a:r>
                  <a:rPr lang="de-DE" altLang="en-DE" dirty="0"/>
                  <a:t>Rechenregeln von Wahrscheinlichkeitsräumen</a:t>
                </a:r>
              </a:p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Gleichverteilung</a:t>
                </a:r>
              </a:p>
              <a:p>
                <a:pPr marL="342900" indent="-342900"/>
                <a:r>
                  <a:rPr lang="en-US" altLang="en-DE" i="1" dirty="0">
                    <a:solidFill>
                      <a:schemeClr val="accent5"/>
                    </a:solidFill>
                  </a:rPr>
                  <a:t>Counting</a:t>
                </a:r>
                <a:r>
                  <a:rPr lang="de-DE" altLang="en-DE" dirty="0">
                    <a:solidFill>
                      <a:schemeClr val="accent5"/>
                    </a:solidFill>
                  </a:rPr>
                  <a:t> Prinzip</a:t>
                </a:r>
              </a:p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Permutationen, Variationen und Kombinationen</a:t>
                </a:r>
              </a:p>
              <a:p>
                <a:pPr marL="614125" lvl="1" indent="-342900"/>
                <a:r>
                  <a:rPr lang="de-DE" altLang="en-DE" dirty="0">
                    <a:solidFill>
                      <a:schemeClr val="accent5"/>
                    </a:solidFill>
                  </a:rPr>
                  <a:t>Numerische Approximation</a:t>
                </a:r>
              </a:p>
              <a:p>
                <a:pPr marL="0" indent="0">
                  <a:buNone/>
                </a:pPr>
                <a:endParaRPr lang="de-DE" altLang="en-DE" dirty="0"/>
              </a:p>
              <a:p>
                <a:pPr marL="0" indent="0">
                  <a:buNone/>
                </a:pPr>
                <a:endParaRPr lang="de-DE" altLang="en-DE" dirty="0"/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7701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86" name="Freeform 3085">
                <a:extLst>
                  <a:ext uri="{FF2B5EF4-FFF2-40B4-BE49-F238E27FC236}">
                    <a16:creationId xmlns:a16="http://schemas.microsoft.com/office/drawing/2014/main" id="{64579B59-185A-1C9B-AFE2-AB152E57767E}"/>
                  </a:ext>
                </a:extLst>
              </p:cNvPr>
              <p:cNvSpPr/>
              <p:nvPr/>
            </p:nvSpPr>
            <p:spPr bwMode="gray">
              <a:xfrm>
                <a:off x="4469775" y="3902125"/>
                <a:ext cx="1872208" cy="1080120"/>
              </a:xfrm>
              <a:custGeom>
                <a:avLst/>
                <a:gdLst>
                  <a:gd name="connsiteX0" fmla="*/ 652686 w 1872208"/>
                  <a:gd name="connsiteY0" fmla="*/ 219041 h 1080120"/>
                  <a:gd name="connsiteX1" fmla="*/ 364654 w 1872208"/>
                  <a:gd name="connsiteY1" fmla="*/ 507073 h 1080120"/>
                  <a:gd name="connsiteX2" fmla="*/ 652686 w 1872208"/>
                  <a:gd name="connsiteY2" fmla="*/ 795105 h 1080120"/>
                  <a:gd name="connsiteX3" fmla="*/ 940718 w 1872208"/>
                  <a:gd name="connsiteY3" fmla="*/ 507073 h 1080120"/>
                  <a:gd name="connsiteX4" fmla="*/ 652686 w 1872208"/>
                  <a:gd name="connsiteY4" fmla="*/ 219041 h 1080120"/>
                  <a:gd name="connsiteX5" fmla="*/ 0 w 1872208"/>
                  <a:gd name="connsiteY5" fmla="*/ 0 h 1080120"/>
                  <a:gd name="connsiteX6" fmla="*/ 1872208 w 1872208"/>
                  <a:gd name="connsiteY6" fmla="*/ 0 h 1080120"/>
                  <a:gd name="connsiteX7" fmla="*/ 1872208 w 1872208"/>
                  <a:gd name="connsiteY7" fmla="*/ 1080120 h 1080120"/>
                  <a:gd name="connsiteX8" fmla="*/ 0 w 1872208"/>
                  <a:gd name="connsiteY8" fmla="*/ 1080120 h 108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72208" h="1080120">
                    <a:moveTo>
                      <a:pt x="652686" y="219041"/>
                    </a:moveTo>
                    <a:cubicBezTo>
                      <a:pt x="493610" y="219041"/>
                      <a:pt x="364654" y="347997"/>
                      <a:pt x="364654" y="507073"/>
                    </a:cubicBezTo>
                    <a:cubicBezTo>
                      <a:pt x="364654" y="666149"/>
                      <a:pt x="493610" y="795105"/>
                      <a:pt x="652686" y="795105"/>
                    </a:cubicBezTo>
                    <a:cubicBezTo>
                      <a:pt x="811762" y="795105"/>
                      <a:pt x="940718" y="666149"/>
                      <a:pt x="940718" y="507073"/>
                    </a:cubicBezTo>
                    <a:cubicBezTo>
                      <a:pt x="940718" y="347997"/>
                      <a:pt x="811762" y="219041"/>
                      <a:pt x="652686" y="219041"/>
                    </a:cubicBezTo>
                    <a:close/>
                    <a:moveTo>
                      <a:pt x="0" y="0"/>
                    </a:moveTo>
                    <a:lnTo>
                      <a:pt x="1872208" y="0"/>
                    </a:lnTo>
                    <a:lnTo>
                      <a:pt x="1872208" y="1080120"/>
                    </a:lnTo>
                    <a:lnTo>
                      <a:pt x="0" y="1080120"/>
                    </a:lnTo>
                    <a:close/>
                  </a:path>
                </a:pathLst>
              </a:custGeom>
              <a:solidFill>
                <a:srgbClr val="DCDCDC">
                  <a:alpha val="40000"/>
                </a:srgb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DE" sz="1200" b="1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86" name="Freeform 3085">
                <a:extLst>
                  <a:ext uri="{FF2B5EF4-FFF2-40B4-BE49-F238E27FC236}">
                    <a16:creationId xmlns:a16="http://schemas.microsoft.com/office/drawing/2014/main" id="{64579B59-185A-1C9B-AFE2-AB152E577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469775" y="3902125"/>
                <a:ext cx="1872208" cy="1080120"/>
              </a:xfrm>
              <a:custGeom>
                <a:avLst/>
                <a:gdLst>
                  <a:gd name="connsiteX0" fmla="*/ 652686 w 1872208"/>
                  <a:gd name="connsiteY0" fmla="*/ 219041 h 1080120"/>
                  <a:gd name="connsiteX1" fmla="*/ 364654 w 1872208"/>
                  <a:gd name="connsiteY1" fmla="*/ 507073 h 1080120"/>
                  <a:gd name="connsiteX2" fmla="*/ 652686 w 1872208"/>
                  <a:gd name="connsiteY2" fmla="*/ 795105 h 1080120"/>
                  <a:gd name="connsiteX3" fmla="*/ 940718 w 1872208"/>
                  <a:gd name="connsiteY3" fmla="*/ 507073 h 1080120"/>
                  <a:gd name="connsiteX4" fmla="*/ 652686 w 1872208"/>
                  <a:gd name="connsiteY4" fmla="*/ 219041 h 1080120"/>
                  <a:gd name="connsiteX5" fmla="*/ 0 w 1872208"/>
                  <a:gd name="connsiteY5" fmla="*/ 0 h 1080120"/>
                  <a:gd name="connsiteX6" fmla="*/ 1872208 w 1872208"/>
                  <a:gd name="connsiteY6" fmla="*/ 0 h 1080120"/>
                  <a:gd name="connsiteX7" fmla="*/ 1872208 w 1872208"/>
                  <a:gd name="connsiteY7" fmla="*/ 1080120 h 1080120"/>
                  <a:gd name="connsiteX8" fmla="*/ 0 w 1872208"/>
                  <a:gd name="connsiteY8" fmla="*/ 1080120 h 108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72208" h="1080120">
                    <a:moveTo>
                      <a:pt x="652686" y="219041"/>
                    </a:moveTo>
                    <a:cubicBezTo>
                      <a:pt x="493610" y="219041"/>
                      <a:pt x="364654" y="347997"/>
                      <a:pt x="364654" y="507073"/>
                    </a:cubicBezTo>
                    <a:cubicBezTo>
                      <a:pt x="364654" y="666149"/>
                      <a:pt x="493610" y="795105"/>
                      <a:pt x="652686" y="795105"/>
                    </a:cubicBezTo>
                    <a:cubicBezTo>
                      <a:pt x="811762" y="795105"/>
                      <a:pt x="940718" y="666149"/>
                      <a:pt x="940718" y="507073"/>
                    </a:cubicBezTo>
                    <a:cubicBezTo>
                      <a:pt x="940718" y="347997"/>
                      <a:pt x="811762" y="219041"/>
                      <a:pt x="652686" y="219041"/>
                    </a:cubicBezTo>
                    <a:close/>
                    <a:moveTo>
                      <a:pt x="0" y="0"/>
                    </a:moveTo>
                    <a:lnTo>
                      <a:pt x="1872208" y="0"/>
                    </a:lnTo>
                    <a:lnTo>
                      <a:pt x="1872208" y="1080120"/>
                    </a:lnTo>
                    <a:lnTo>
                      <a:pt x="0" y="1080120"/>
                    </a:ln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Freeform 28">
            <a:extLst>
              <a:ext uri="{FF2B5EF4-FFF2-40B4-BE49-F238E27FC236}">
                <a16:creationId xmlns:a16="http://schemas.microsoft.com/office/drawing/2014/main" id="{C4F58416-4B1B-5699-DED7-CADF334B70B1}"/>
              </a:ext>
            </a:extLst>
          </p:cNvPr>
          <p:cNvSpPr/>
          <p:nvPr/>
        </p:nvSpPr>
        <p:spPr bwMode="gray">
          <a:xfrm>
            <a:off x="5405583" y="2673484"/>
            <a:ext cx="115364" cy="342666"/>
          </a:xfrm>
          <a:custGeom>
            <a:avLst/>
            <a:gdLst>
              <a:gd name="connsiteX0" fmla="*/ 58430 w 115364"/>
              <a:gd name="connsiteY0" fmla="*/ 0 h 342666"/>
              <a:gd name="connsiteX1" fmla="*/ 66173 w 115364"/>
              <a:gd name="connsiteY1" fmla="*/ 9384 h 342666"/>
              <a:gd name="connsiteX2" fmla="*/ 115364 w 115364"/>
              <a:gd name="connsiteY2" fmla="*/ 170426 h 342666"/>
              <a:gd name="connsiteX3" fmla="*/ 66173 w 115364"/>
              <a:gd name="connsiteY3" fmla="*/ 331468 h 342666"/>
              <a:gd name="connsiteX4" fmla="*/ 56934 w 115364"/>
              <a:gd name="connsiteY4" fmla="*/ 342666 h 342666"/>
              <a:gd name="connsiteX5" fmla="*/ 49191 w 115364"/>
              <a:gd name="connsiteY5" fmla="*/ 333281 h 342666"/>
              <a:gd name="connsiteX6" fmla="*/ 0 w 115364"/>
              <a:gd name="connsiteY6" fmla="*/ 172239 h 342666"/>
              <a:gd name="connsiteX7" fmla="*/ 49191 w 115364"/>
              <a:gd name="connsiteY7" fmla="*/ 11197 h 342666"/>
              <a:gd name="connsiteX8" fmla="*/ 58430 w 115364"/>
              <a:gd name="connsiteY8" fmla="*/ 0 h 342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364" h="342666">
                <a:moveTo>
                  <a:pt x="58430" y="0"/>
                </a:moveTo>
                <a:lnTo>
                  <a:pt x="66173" y="9384"/>
                </a:lnTo>
                <a:cubicBezTo>
                  <a:pt x="97230" y="55355"/>
                  <a:pt x="115364" y="110773"/>
                  <a:pt x="115364" y="170426"/>
                </a:cubicBezTo>
                <a:cubicBezTo>
                  <a:pt x="115364" y="230080"/>
                  <a:pt x="97230" y="285498"/>
                  <a:pt x="66173" y="331468"/>
                </a:cubicBezTo>
                <a:lnTo>
                  <a:pt x="56934" y="342666"/>
                </a:lnTo>
                <a:lnTo>
                  <a:pt x="49191" y="333281"/>
                </a:lnTo>
                <a:cubicBezTo>
                  <a:pt x="18135" y="287311"/>
                  <a:pt x="0" y="231893"/>
                  <a:pt x="0" y="172239"/>
                </a:cubicBezTo>
                <a:cubicBezTo>
                  <a:pt x="0" y="112586"/>
                  <a:pt x="18135" y="57168"/>
                  <a:pt x="49191" y="11197"/>
                </a:cubicBezTo>
                <a:lnTo>
                  <a:pt x="58430" y="0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EF3D2C9E-53CA-1626-4AA9-CE22C243DCF2}"/>
                  </a:ext>
                </a:extLst>
              </p:cNvPr>
              <p:cNvSpPr/>
              <p:nvPr/>
            </p:nvSpPr>
            <p:spPr bwMode="gray">
              <a:xfrm>
                <a:off x="4944883" y="2555878"/>
                <a:ext cx="519130" cy="576064"/>
              </a:xfrm>
              <a:custGeom>
                <a:avLst/>
                <a:gdLst>
                  <a:gd name="connsiteX0" fmla="*/ 288032 w 519130"/>
                  <a:gd name="connsiteY0" fmla="*/ 0 h 576064"/>
                  <a:gd name="connsiteX1" fmla="*/ 491702 w 519130"/>
                  <a:gd name="connsiteY1" fmla="*/ 84363 h 576064"/>
                  <a:gd name="connsiteX2" fmla="*/ 519130 w 519130"/>
                  <a:gd name="connsiteY2" fmla="*/ 117606 h 576064"/>
                  <a:gd name="connsiteX3" fmla="*/ 509891 w 519130"/>
                  <a:gd name="connsiteY3" fmla="*/ 128803 h 576064"/>
                  <a:gd name="connsiteX4" fmla="*/ 460700 w 519130"/>
                  <a:gd name="connsiteY4" fmla="*/ 289845 h 576064"/>
                  <a:gd name="connsiteX5" fmla="*/ 509891 w 519130"/>
                  <a:gd name="connsiteY5" fmla="*/ 450887 h 576064"/>
                  <a:gd name="connsiteX6" fmla="*/ 517634 w 519130"/>
                  <a:gd name="connsiteY6" fmla="*/ 460272 h 576064"/>
                  <a:gd name="connsiteX7" fmla="*/ 491702 w 519130"/>
                  <a:gd name="connsiteY7" fmla="*/ 491702 h 576064"/>
                  <a:gd name="connsiteX8" fmla="*/ 288032 w 519130"/>
                  <a:gd name="connsiteY8" fmla="*/ 576064 h 576064"/>
                  <a:gd name="connsiteX9" fmla="*/ 0 w 519130"/>
                  <a:gd name="connsiteY9" fmla="*/ 288032 h 576064"/>
                  <a:gd name="connsiteX10" fmla="*/ 288032 w 519130"/>
                  <a:gd name="connsiteY10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19130" h="576064">
                    <a:moveTo>
                      <a:pt x="288032" y="0"/>
                    </a:moveTo>
                    <a:cubicBezTo>
                      <a:pt x="367570" y="0"/>
                      <a:pt x="439578" y="32239"/>
                      <a:pt x="491702" y="84363"/>
                    </a:cubicBezTo>
                    <a:lnTo>
                      <a:pt x="519130" y="117606"/>
                    </a:lnTo>
                    <a:lnTo>
                      <a:pt x="509891" y="128803"/>
                    </a:lnTo>
                    <a:cubicBezTo>
                      <a:pt x="478835" y="174774"/>
                      <a:pt x="460700" y="230192"/>
                      <a:pt x="460700" y="289845"/>
                    </a:cubicBezTo>
                    <a:cubicBezTo>
                      <a:pt x="460700" y="349499"/>
                      <a:pt x="478835" y="404917"/>
                      <a:pt x="509891" y="450887"/>
                    </a:cubicBezTo>
                    <a:lnTo>
                      <a:pt x="517634" y="460272"/>
                    </a:lnTo>
                    <a:lnTo>
                      <a:pt x="491702" y="491702"/>
                    </a:lnTo>
                    <a:cubicBezTo>
                      <a:pt x="439578" y="543825"/>
                      <a:pt x="367570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EF3D2C9E-53CA-1626-4AA9-CE22C243D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944883" y="2555878"/>
                <a:ext cx="519130" cy="576064"/>
              </a:xfrm>
              <a:custGeom>
                <a:avLst/>
                <a:gdLst>
                  <a:gd name="connsiteX0" fmla="*/ 288032 w 519130"/>
                  <a:gd name="connsiteY0" fmla="*/ 0 h 576064"/>
                  <a:gd name="connsiteX1" fmla="*/ 491702 w 519130"/>
                  <a:gd name="connsiteY1" fmla="*/ 84363 h 576064"/>
                  <a:gd name="connsiteX2" fmla="*/ 519130 w 519130"/>
                  <a:gd name="connsiteY2" fmla="*/ 117606 h 576064"/>
                  <a:gd name="connsiteX3" fmla="*/ 509891 w 519130"/>
                  <a:gd name="connsiteY3" fmla="*/ 128803 h 576064"/>
                  <a:gd name="connsiteX4" fmla="*/ 460700 w 519130"/>
                  <a:gd name="connsiteY4" fmla="*/ 289845 h 576064"/>
                  <a:gd name="connsiteX5" fmla="*/ 509891 w 519130"/>
                  <a:gd name="connsiteY5" fmla="*/ 450887 h 576064"/>
                  <a:gd name="connsiteX6" fmla="*/ 517634 w 519130"/>
                  <a:gd name="connsiteY6" fmla="*/ 460272 h 576064"/>
                  <a:gd name="connsiteX7" fmla="*/ 491702 w 519130"/>
                  <a:gd name="connsiteY7" fmla="*/ 491702 h 576064"/>
                  <a:gd name="connsiteX8" fmla="*/ 288032 w 519130"/>
                  <a:gd name="connsiteY8" fmla="*/ 576064 h 576064"/>
                  <a:gd name="connsiteX9" fmla="*/ 0 w 519130"/>
                  <a:gd name="connsiteY9" fmla="*/ 288032 h 576064"/>
                  <a:gd name="connsiteX10" fmla="*/ 288032 w 519130"/>
                  <a:gd name="connsiteY10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19130" h="576064">
                    <a:moveTo>
                      <a:pt x="288032" y="0"/>
                    </a:moveTo>
                    <a:cubicBezTo>
                      <a:pt x="367570" y="0"/>
                      <a:pt x="439578" y="32239"/>
                      <a:pt x="491702" y="84363"/>
                    </a:cubicBezTo>
                    <a:lnTo>
                      <a:pt x="519130" y="117606"/>
                    </a:lnTo>
                    <a:lnTo>
                      <a:pt x="509891" y="128803"/>
                    </a:lnTo>
                    <a:cubicBezTo>
                      <a:pt x="478835" y="174774"/>
                      <a:pt x="460700" y="230192"/>
                      <a:pt x="460700" y="289845"/>
                    </a:cubicBezTo>
                    <a:cubicBezTo>
                      <a:pt x="460700" y="349499"/>
                      <a:pt x="478835" y="404917"/>
                      <a:pt x="509891" y="450887"/>
                    </a:cubicBezTo>
                    <a:lnTo>
                      <a:pt x="517634" y="460272"/>
                    </a:lnTo>
                    <a:lnTo>
                      <a:pt x="491702" y="491702"/>
                    </a:lnTo>
                    <a:cubicBezTo>
                      <a:pt x="439578" y="543825"/>
                      <a:pt x="367570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9A75C40E-D449-C438-78AA-BAD030FDD719}"/>
                  </a:ext>
                </a:extLst>
              </p:cNvPr>
              <p:cNvSpPr/>
              <p:nvPr/>
            </p:nvSpPr>
            <p:spPr bwMode="gray">
              <a:xfrm>
                <a:off x="5462517" y="2557691"/>
                <a:ext cx="519130" cy="576064"/>
              </a:xfrm>
              <a:custGeom>
                <a:avLst/>
                <a:gdLst>
                  <a:gd name="connsiteX0" fmla="*/ 231098 w 519130"/>
                  <a:gd name="connsiteY0" fmla="*/ 0 h 576064"/>
                  <a:gd name="connsiteX1" fmla="*/ 519130 w 519130"/>
                  <a:gd name="connsiteY1" fmla="*/ 288032 h 576064"/>
                  <a:gd name="connsiteX2" fmla="*/ 231098 w 519130"/>
                  <a:gd name="connsiteY2" fmla="*/ 576064 h 576064"/>
                  <a:gd name="connsiteX3" fmla="*/ 27429 w 519130"/>
                  <a:gd name="connsiteY3" fmla="*/ 491702 h 576064"/>
                  <a:gd name="connsiteX4" fmla="*/ 0 w 519130"/>
                  <a:gd name="connsiteY4" fmla="*/ 458459 h 576064"/>
                  <a:gd name="connsiteX5" fmla="*/ 9239 w 519130"/>
                  <a:gd name="connsiteY5" fmla="*/ 447261 h 576064"/>
                  <a:gd name="connsiteX6" fmla="*/ 58430 w 519130"/>
                  <a:gd name="connsiteY6" fmla="*/ 286219 h 576064"/>
                  <a:gd name="connsiteX7" fmla="*/ 9239 w 519130"/>
                  <a:gd name="connsiteY7" fmla="*/ 125177 h 576064"/>
                  <a:gd name="connsiteX8" fmla="*/ 1496 w 519130"/>
                  <a:gd name="connsiteY8" fmla="*/ 115793 h 576064"/>
                  <a:gd name="connsiteX9" fmla="*/ 27429 w 519130"/>
                  <a:gd name="connsiteY9" fmla="*/ 84363 h 576064"/>
                  <a:gd name="connsiteX10" fmla="*/ 231098 w 519130"/>
                  <a:gd name="connsiteY10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19130" h="576064">
                    <a:moveTo>
                      <a:pt x="231098" y="0"/>
                    </a:moveTo>
                    <a:cubicBezTo>
                      <a:pt x="390174" y="0"/>
                      <a:pt x="519130" y="128956"/>
                      <a:pt x="519130" y="288032"/>
                    </a:cubicBezTo>
                    <a:cubicBezTo>
                      <a:pt x="519130" y="447108"/>
                      <a:pt x="390174" y="576064"/>
                      <a:pt x="231098" y="576064"/>
                    </a:cubicBezTo>
                    <a:cubicBezTo>
                      <a:pt x="151560" y="576064"/>
                      <a:pt x="79552" y="543825"/>
                      <a:pt x="27429" y="491702"/>
                    </a:cubicBezTo>
                    <a:lnTo>
                      <a:pt x="0" y="458459"/>
                    </a:lnTo>
                    <a:lnTo>
                      <a:pt x="9239" y="447261"/>
                    </a:lnTo>
                    <a:cubicBezTo>
                      <a:pt x="40296" y="401291"/>
                      <a:pt x="58430" y="345873"/>
                      <a:pt x="58430" y="286219"/>
                    </a:cubicBezTo>
                    <a:cubicBezTo>
                      <a:pt x="58430" y="226566"/>
                      <a:pt x="40296" y="171148"/>
                      <a:pt x="9239" y="125177"/>
                    </a:cubicBezTo>
                    <a:lnTo>
                      <a:pt x="1496" y="115793"/>
                    </a:lnTo>
                    <a:lnTo>
                      <a:pt x="27429" y="84363"/>
                    </a:lnTo>
                    <a:cubicBezTo>
                      <a:pt x="79552" y="32239"/>
                      <a:pt x="151560" y="0"/>
                      <a:pt x="2310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9A75C40E-D449-C438-78AA-BAD030FDD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462517" y="2557691"/>
                <a:ext cx="519130" cy="576064"/>
              </a:xfrm>
              <a:custGeom>
                <a:avLst/>
                <a:gdLst>
                  <a:gd name="connsiteX0" fmla="*/ 231098 w 519130"/>
                  <a:gd name="connsiteY0" fmla="*/ 0 h 576064"/>
                  <a:gd name="connsiteX1" fmla="*/ 519130 w 519130"/>
                  <a:gd name="connsiteY1" fmla="*/ 288032 h 576064"/>
                  <a:gd name="connsiteX2" fmla="*/ 231098 w 519130"/>
                  <a:gd name="connsiteY2" fmla="*/ 576064 h 576064"/>
                  <a:gd name="connsiteX3" fmla="*/ 27429 w 519130"/>
                  <a:gd name="connsiteY3" fmla="*/ 491702 h 576064"/>
                  <a:gd name="connsiteX4" fmla="*/ 0 w 519130"/>
                  <a:gd name="connsiteY4" fmla="*/ 458459 h 576064"/>
                  <a:gd name="connsiteX5" fmla="*/ 9239 w 519130"/>
                  <a:gd name="connsiteY5" fmla="*/ 447261 h 576064"/>
                  <a:gd name="connsiteX6" fmla="*/ 58430 w 519130"/>
                  <a:gd name="connsiteY6" fmla="*/ 286219 h 576064"/>
                  <a:gd name="connsiteX7" fmla="*/ 9239 w 519130"/>
                  <a:gd name="connsiteY7" fmla="*/ 125177 h 576064"/>
                  <a:gd name="connsiteX8" fmla="*/ 1496 w 519130"/>
                  <a:gd name="connsiteY8" fmla="*/ 115793 h 576064"/>
                  <a:gd name="connsiteX9" fmla="*/ 27429 w 519130"/>
                  <a:gd name="connsiteY9" fmla="*/ 84363 h 576064"/>
                  <a:gd name="connsiteX10" fmla="*/ 231098 w 519130"/>
                  <a:gd name="connsiteY10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19130" h="576064">
                    <a:moveTo>
                      <a:pt x="231098" y="0"/>
                    </a:moveTo>
                    <a:cubicBezTo>
                      <a:pt x="390174" y="0"/>
                      <a:pt x="519130" y="128956"/>
                      <a:pt x="519130" y="288032"/>
                    </a:cubicBezTo>
                    <a:cubicBezTo>
                      <a:pt x="519130" y="447108"/>
                      <a:pt x="390174" y="576064"/>
                      <a:pt x="231098" y="576064"/>
                    </a:cubicBezTo>
                    <a:cubicBezTo>
                      <a:pt x="151560" y="576064"/>
                      <a:pt x="79552" y="543825"/>
                      <a:pt x="27429" y="491702"/>
                    </a:cubicBezTo>
                    <a:lnTo>
                      <a:pt x="0" y="458459"/>
                    </a:lnTo>
                    <a:lnTo>
                      <a:pt x="9239" y="447261"/>
                    </a:lnTo>
                    <a:cubicBezTo>
                      <a:pt x="40296" y="401291"/>
                      <a:pt x="58430" y="345873"/>
                      <a:pt x="58430" y="286219"/>
                    </a:cubicBezTo>
                    <a:cubicBezTo>
                      <a:pt x="58430" y="226566"/>
                      <a:pt x="40296" y="171148"/>
                      <a:pt x="9239" y="125177"/>
                    </a:cubicBezTo>
                    <a:lnTo>
                      <a:pt x="1496" y="115793"/>
                    </a:lnTo>
                    <a:lnTo>
                      <a:pt x="27429" y="84363"/>
                    </a:lnTo>
                    <a:cubicBezTo>
                      <a:pt x="79552" y="32239"/>
                      <a:pt x="151560" y="0"/>
                      <a:pt x="231098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1B48F79-F0D0-6098-DD20-1A31D1F5A06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320447" cy="3563938"/>
              </a:xfrm>
            </p:spPr>
            <p:txBody>
              <a:bodyPr/>
              <a:lstStyle/>
              <a:p>
                <a:r>
                  <a:rPr lang="en-DE" b="1" dirty="0">
                    <a:solidFill>
                      <a:srgbClr val="C00000"/>
                    </a:solidFill>
                  </a:rPr>
                  <a:t>Definition (Venn Diagramm)</a:t>
                </a:r>
                <a:r>
                  <a:rPr lang="en-DE" dirty="0"/>
                  <a:t>. Hilfreiche Weisen, Mengen und die Ergebnisse von Mengenoperationen darzustellen, indem einzelne Mengen als Kreise oder Ellipsen dargestellt werden.</a:t>
                </a:r>
              </a:p>
              <a:p>
                <a:pPr lvl="1"/>
                <a:r>
                  <a:rPr lang="en-DE" sz="1200" b="1" dirty="0"/>
                  <a:t>Anwendung</a:t>
                </a:r>
                <a:r>
                  <a:rPr lang="en-DE" sz="1200" dirty="0"/>
                  <a:t>: Elementare Ereignisse grafisch darstellen</a:t>
                </a:r>
              </a:p>
              <a:p>
                <a:pPr lvl="1"/>
                <a:endParaRPr lang="en-DE" sz="1200" dirty="0"/>
              </a:p>
              <a:p>
                <a:pPr lvl="1"/>
                <a:endParaRPr lang="en-DE" sz="1200" dirty="0"/>
              </a:p>
              <a:p>
                <a:pPr lvl="1"/>
                <a:endParaRPr lang="en-DE" sz="1200" dirty="0"/>
              </a:p>
              <a:p>
                <a:pPr lvl="1"/>
                <a:endParaRPr lang="en-DE" sz="1200" dirty="0"/>
              </a:p>
              <a:p>
                <a:pPr lvl="1"/>
                <a:endParaRPr lang="en-DE" sz="1200" dirty="0"/>
              </a:p>
              <a:p>
                <a:pPr lvl="1"/>
                <a:r>
                  <a:rPr lang="en-DE" sz="1200" b="1" dirty="0"/>
                  <a:t>Anwendung</a:t>
                </a:r>
                <a:r>
                  <a:rPr lang="en-DE" sz="1200" dirty="0"/>
                  <a:t>: Geometrische Beweise führen (z.B. De-Morgan’sches Gesetz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∩</m:t>
                    </m:r>
                    <m:acc>
                      <m:accPr>
                        <m:chr m:val="̅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DE" sz="1200" dirty="0"/>
                  <a:t>)</a:t>
                </a:r>
              </a:p>
              <a:p>
                <a:pPr lvl="1"/>
                <a:endParaRPr lang="en-DE" sz="1200" dirty="0"/>
              </a:p>
              <a:p>
                <a:pPr lvl="1"/>
                <a:endParaRPr lang="en-DE" sz="1200" dirty="0"/>
              </a:p>
              <a:p>
                <a:pPr lvl="1"/>
                <a:endParaRPr lang="en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1B48F79-F0D0-6098-DD20-1A31D1F5A0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320447" cy="3563938"/>
              </a:xfrm>
              <a:blipFill>
                <a:blip r:embed="rId5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B6C56B8-1DA8-AA09-BC0C-A34EA52A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Darstellung von Ereignissen: Venn Diagramme</a:t>
            </a:r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6288EA2B-585A-C935-7A3A-D2D6B75BC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4368" y="1131590"/>
            <a:ext cx="792088" cy="107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B91F9A-FBAF-3427-7532-503A02445245}"/>
              </a:ext>
            </a:extLst>
          </p:cNvPr>
          <p:cNvSpPr txBox="1"/>
          <p:nvPr/>
        </p:nvSpPr>
        <p:spPr bwMode="gray">
          <a:xfrm>
            <a:off x="7705137" y="2208086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John Venn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(1834 – 1923)</a:t>
            </a:r>
            <a:endParaRPr lang="en-US" sz="8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27B75E3C-A08B-458A-D8BB-D501BD334458}"/>
                  </a:ext>
                </a:extLst>
              </p:cNvPr>
              <p:cNvSpPr/>
              <p:nvPr/>
            </p:nvSpPr>
            <p:spPr bwMode="gray">
              <a:xfrm>
                <a:off x="2642888" y="2557691"/>
                <a:ext cx="576064" cy="576064"/>
              </a:xfrm>
              <a:custGeom>
                <a:avLst/>
                <a:gdLst>
                  <a:gd name="connsiteX0" fmla="*/ 288032 w 576064"/>
                  <a:gd name="connsiteY0" fmla="*/ 0 h 576064"/>
                  <a:gd name="connsiteX1" fmla="*/ 576064 w 576064"/>
                  <a:gd name="connsiteY1" fmla="*/ 288032 h 576064"/>
                  <a:gd name="connsiteX2" fmla="*/ 288032 w 576064"/>
                  <a:gd name="connsiteY2" fmla="*/ 576064 h 576064"/>
                  <a:gd name="connsiteX3" fmla="*/ 0 w 576064"/>
                  <a:gd name="connsiteY3" fmla="*/ 288032 h 576064"/>
                  <a:gd name="connsiteX4" fmla="*/ 288032 w 576064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064" h="576064">
                    <a:moveTo>
                      <a:pt x="288032" y="0"/>
                    </a:moveTo>
                    <a:cubicBezTo>
                      <a:pt x="447108" y="0"/>
                      <a:pt x="576064" y="128956"/>
                      <a:pt x="576064" y="288032"/>
                    </a:cubicBezTo>
                    <a:cubicBezTo>
                      <a:pt x="576064" y="447108"/>
                      <a:pt x="447108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27B75E3C-A08B-458A-D8BB-D501BD3344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642888" y="2557691"/>
                <a:ext cx="576064" cy="576064"/>
              </a:xfrm>
              <a:custGeom>
                <a:avLst/>
                <a:gdLst>
                  <a:gd name="connsiteX0" fmla="*/ 288032 w 576064"/>
                  <a:gd name="connsiteY0" fmla="*/ 0 h 576064"/>
                  <a:gd name="connsiteX1" fmla="*/ 576064 w 576064"/>
                  <a:gd name="connsiteY1" fmla="*/ 288032 h 576064"/>
                  <a:gd name="connsiteX2" fmla="*/ 288032 w 576064"/>
                  <a:gd name="connsiteY2" fmla="*/ 576064 h 576064"/>
                  <a:gd name="connsiteX3" fmla="*/ 0 w 576064"/>
                  <a:gd name="connsiteY3" fmla="*/ 288032 h 576064"/>
                  <a:gd name="connsiteX4" fmla="*/ 288032 w 576064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064" h="576064">
                    <a:moveTo>
                      <a:pt x="288032" y="0"/>
                    </a:moveTo>
                    <a:cubicBezTo>
                      <a:pt x="447108" y="0"/>
                      <a:pt x="576064" y="128956"/>
                      <a:pt x="576064" y="288032"/>
                    </a:cubicBezTo>
                    <a:cubicBezTo>
                      <a:pt x="576064" y="447108"/>
                      <a:pt x="447108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Freeform 30">
            <a:extLst>
              <a:ext uri="{FF2B5EF4-FFF2-40B4-BE49-F238E27FC236}">
                <a16:creationId xmlns:a16="http://schemas.microsoft.com/office/drawing/2014/main" id="{6FDA4214-5B21-7492-4A25-AAD7410878CB}"/>
              </a:ext>
            </a:extLst>
          </p:cNvPr>
          <p:cNvSpPr/>
          <p:nvPr/>
        </p:nvSpPr>
        <p:spPr bwMode="gray">
          <a:xfrm>
            <a:off x="2138832" y="2341667"/>
            <a:ext cx="1872208" cy="1080120"/>
          </a:xfrm>
          <a:custGeom>
            <a:avLst/>
            <a:gdLst>
              <a:gd name="connsiteX0" fmla="*/ 0 w 1872208"/>
              <a:gd name="connsiteY0" fmla="*/ 0 h 1080120"/>
              <a:gd name="connsiteX1" fmla="*/ 1872208 w 1872208"/>
              <a:gd name="connsiteY1" fmla="*/ 0 h 1080120"/>
              <a:gd name="connsiteX2" fmla="*/ 1872208 w 1872208"/>
              <a:gd name="connsiteY2" fmla="*/ 1080120 h 1080120"/>
              <a:gd name="connsiteX3" fmla="*/ 0 w 1872208"/>
              <a:gd name="connsiteY3" fmla="*/ 1080120 h 1080120"/>
              <a:gd name="connsiteX4" fmla="*/ 0 w 1872208"/>
              <a:gd name="connsiteY4" fmla="*/ 0 h 1080120"/>
              <a:gd name="connsiteX5" fmla="*/ 792088 w 1872208"/>
              <a:gd name="connsiteY5" fmla="*/ 216024 h 1080120"/>
              <a:gd name="connsiteX6" fmla="*/ 504056 w 1872208"/>
              <a:gd name="connsiteY6" fmla="*/ 504056 h 1080120"/>
              <a:gd name="connsiteX7" fmla="*/ 792088 w 1872208"/>
              <a:gd name="connsiteY7" fmla="*/ 792088 h 1080120"/>
              <a:gd name="connsiteX8" fmla="*/ 1080120 w 1872208"/>
              <a:gd name="connsiteY8" fmla="*/ 504056 h 1080120"/>
              <a:gd name="connsiteX9" fmla="*/ 792088 w 1872208"/>
              <a:gd name="connsiteY9" fmla="*/ 216024 h 108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72208" h="1080120">
                <a:moveTo>
                  <a:pt x="0" y="0"/>
                </a:moveTo>
                <a:lnTo>
                  <a:pt x="1872208" y="0"/>
                </a:lnTo>
                <a:lnTo>
                  <a:pt x="1872208" y="1080120"/>
                </a:lnTo>
                <a:lnTo>
                  <a:pt x="0" y="1080120"/>
                </a:lnTo>
                <a:lnTo>
                  <a:pt x="0" y="0"/>
                </a:lnTo>
                <a:close/>
                <a:moveTo>
                  <a:pt x="792088" y="216024"/>
                </a:moveTo>
                <a:cubicBezTo>
                  <a:pt x="633012" y="216024"/>
                  <a:pt x="504056" y="344980"/>
                  <a:pt x="504056" y="504056"/>
                </a:cubicBezTo>
                <a:cubicBezTo>
                  <a:pt x="504056" y="663132"/>
                  <a:pt x="633012" y="792088"/>
                  <a:pt x="792088" y="792088"/>
                </a:cubicBezTo>
                <a:cubicBezTo>
                  <a:pt x="951164" y="792088"/>
                  <a:pt x="1080120" y="663132"/>
                  <a:pt x="1080120" y="504056"/>
                </a:cubicBezTo>
                <a:cubicBezTo>
                  <a:pt x="1080120" y="344980"/>
                  <a:pt x="951164" y="216024"/>
                  <a:pt x="792088" y="21602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3D04F0-E571-9086-7C2D-D16CFCDA6D45}"/>
                  </a:ext>
                </a:extLst>
              </p:cNvPr>
              <p:cNvSpPr txBox="1"/>
              <p:nvPr/>
            </p:nvSpPr>
            <p:spPr bwMode="gray">
              <a:xfrm>
                <a:off x="3984830" y="2225841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3D04F0-E571-9086-7C2D-D16CFCDA6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84830" y="2225841"/>
                <a:ext cx="231651" cy="2316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0A102B7C-C533-4B3A-1AF1-B8A8B8F114BD}"/>
              </a:ext>
            </a:extLst>
          </p:cNvPr>
          <p:cNvSpPr/>
          <p:nvPr/>
        </p:nvSpPr>
        <p:spPr bwMode="gray">
          <a:xfrm>
            <a:off x="4438567" y="2341667"/>
            <a:ext cx="1872208" cy="108012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0301A8-3693-DACA-D139-807614AD5EA5}"/>
                  </a:ext>
                </a:extLst>
              </p:cNvPr>
              <p:cNvSpPr txBox="1"/>
              <p:nvPr/>
            </p:nvSpPr>
            <p:spPr bwMode="gray">
              <a:xfrm>
                <a:off x="6284565" y="2225841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0301A8-3693-DACA-D139-807614AD5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284565" y="2225841"/>
                <a:ext cx="231651" cy="2316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E51275-2481-E7D5-7C1A-3B8C9AC83DC5}"/>
                  </a:ext>
                </a:extLst>
              </p:cNvPr>
              <p:cNvSpPr txBox="1"/>
              <p:nvPr/>
            </p:nvSpPr>
            <p:spPr bwMode="gray">
              <a:xfrm>
                <a:off x="3502463" y="2650076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DE" sz="1200" i="1" dirty="0" err="1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E51275-2481-E7D5-7C1A-3B8C9AC83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02463" y="2650076"/>
                <a:ext cx="231651" cy="231651"/>
              </a:xfrm>
              <a:prstGeom prst="rect">
                <a:avLst/>
              </a:prstGeom>
              <a:blipFill>
                <a:blip r:embed="rId9"/>
                <a:stretch>
                  <a:fillRect t="-5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0EBEA4-633D-73A6-1D38-FBF388C95EC7}"/>
              </a:ext>
            </a:extLst>
          </p:cNvPr>
          <p:cNvCxnSpPr>
            <a:cxnSpLocks/>
            <a:stCxn id="21" idx="2"/>
          </p:cNvCxnSpPr>
          <p:nvPr/>
        </p:nvCxnSpPr>
        <p:spPr bwMode="gray">
          <a:xfrm>
            <a:off x="5462517" y="2259299"/>
            <a:ext cx="25860" cy="62242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BA3F1F3-C544-D7CB-A852-B97D435DEC42}"/>
                  </a:ext>
                </a:extLst>
              </p:cNvPr>
              <p:cNvSpPr txBox="1"/>
              <p:nvPr/>
            </p:nvSpPr>
            <p:spPr bwMode="gray">
              <a:xfrm>
                <a:off x="5218960" y="2027648"/>
                <a:ext cx="487113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DE" sz="1200" i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BA3F1F3-C544-D7CB-A852-B97D435DE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18960" y="2027648"/>
                <a:ext cx="487113" cy="2316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6EB98993-B000-2814-4607-A036B8A31FA7}"/>
              </a:ext>
            </a:extLst>
          </p:cNvPr>
          <p:cNvSpPr/>
          <p:nvPr/>
        </p:nvSpPr>
        <p:spPr bwMode="gray">
          <a:xfrm>
            <a:off x="2138832" y="2341666"/>
            <a:ext cx="1872208" cy="108012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4D069F1B-CB1E-CDE6-CBD6-54A2C4D52A5E}"/>
              </a:ext>
            </a:extLst>
          </p:cNvPr>
          <p:cNvSpPr/>
          <p:nvPr/>
        </p:nvSpPr>
        <p:spPr bwMode="gray">
          <a:xfrm>
            <a:off x="4944883" y="2553160"/>
            <a:ext cx="1036764" cy="577877"/>
          </a:xfrm>
          <a:custGeom>
            <a:avLst/>
            <a:gdLst>
              <a:gd name="connsiteX0" fmla="*/ 288032 w 1036764"/>
              <a:gd name="connsiteY0" fmla="*/ 0 h 577877"/>
              <a:gd name="connsiteX1" fmla="*/ 491702 w 1036764"/>
              <a:gd name="connsiteY1" fmla="*/ 84363 h 577877"/>
              <a:gd name="connsiteX2" fmla="*/ 519130 w 1036764"/>
              <a:gd name="connsiteY2" fmla="*/ 117606 h 577877"/>
              <a:gd name="connsiteX3" fmla="*/ 545063 w 1036764"/>
              <a:gd name="connsiteY3" fmla="*/ 86176 h 577877"/>
              <a:gd name="connsiteX4" fmla="*/ 748732 w 1036764"/>
              <a:gd name="connsiteY4" fmla="*/ 1813 h 577877"/>
              <a:gd name="connsiteX5" fmla="*/ 1036764 w 1036764"/>
              <a:gd name="connsiteY5" fmla="*/ 289845 h 577877"/>
              <a:gd name="connsiteX6" fmla="*/ 748732 w 1036764"/>
              <a:gd name="connsiteY6" fmla="*/ 577877 h 577877"/>
              <a:gd name="connsiteX7" fmla="*/ 545063 w 1036764"/>
              <a:gd name="connsiteY7" fmla="*/ 493515 h 577877"/>
              <a:gd name="connsiteX8" fmla="*/ 517634 w 1036764"/>
              <a:gd name="connsiteY8" fmla="*/ 460272 h 577877"/>
              <a:gd name="connsiteX9" fmla="*/ 491702 w 1036764"/>
              <a:gd name="connsiteY9" fmla="*/ 491702 h 577877"/>
              <a:gd name="connsiteX10" fmla="*/ 288032 w 1036764"/>
              <a:gd name="connsiteY10" fmla="*/ 576064 h 577877"/>
              <a:gd name="connsiteX11" fmla="*/ 0 w 1036764"/>
              <a:gd name="connsiteY11" fmla="*/ 288032 h 577877"/>
              <a:gd name="connsiteX12" fmla="*/ 288032 w 1036764"/>
              <a:gd name="connsiteY12" fmla="*/ 0 h 577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6764" h="577877">
                <a:moveTo>
                  <a:pt x="288032" y="0"/>
                </a:moveTo>
                <a:cubicBezTo>
                  <a:pt x="367570" y="0"/>
                  <a:pt x="439578" y="32239"/>
                  <a:pt x="491702" y="84363"/>
                </a:cubicBezTo>
                <a:lnTo>
                  <a:pt x="519130" y="117606"/>
                </a:lnTo>
                <a:lnTo>
                  <a:pt x="545063" y="86176"/>
                </a:lnTo>
                <a:cubicBezTo>
                  <a:pt x="597186" y="34052"/>
                  <a:pt x="669194" y="1813"/>
                  <a:pt x="748732" y="1813"/>
                </a:cubicBezTo>
                <a:cubicBezTo>
                  <a:pt x="907808" y="1813"/>
                  <a:pt x="1036764" y="130769"/>
                  <a:pt x="1036764" y="289845"/>
                </a:cubicBezTo>
                <a:cubicBezTo>
                  <a:pt x="1036764" y="448921"/>
                  <a:pt x="907808" y="577877"/>
                  <a:pt x="748732" y="577877"/>
                </a:cubicBezTo>
                <a:cubicBezTo>
                  <a:pt x="669194" y="577877"/>
                  <a:pt x="597186" y="545638"/>
                  <a:pt x="545063" y="493515"/>
                </a:cubicBezTo>
                <a:lnTo>
                  <a:pt x="517634" y="460272"/>
                </a:lnTo>
                <a:lnTo>
                  <a:pt x="491702" y="491702"/>
                </a:lnTo>
                <a:cubicBezTo>
                  <a:pt x="439578" y="543825"/>
                  <a:pt x="367570" y="576064"/>
                  <a:pt x="288032" y="576064"/>
                </a:cubicBezTo>
                <a:cubicBezTo>
                  <a:pt x="128956" y="576064"/>
                  <a:pt x="0" y="447108"/>
                  <a:pt x="0" y="288032"/>
                </a:cubicBezTo>
                <a:cubicBezTo>
                  <a:pt x="0" y="128956"/>
                  <a:pt x="128956" y="0"/>
                  <a:pt x="288032" y="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3384B6D-A916-A963-1A05-60A5EB5BDEF2}"/>
              </a:ext>
            </a:extLst>
          </p:cNvPr>
          <p:cNvCxnSpPr>
            <a:cxnSpLocks/>
            <a:stCxn id="58" idx="2"/>
          </p:cNvCxnSpPr>
          <p:nvPr/>
        </p:nvCxnSpPr>
        <p:spPr bwMode="gray">
          <a:xfrm flipH="1">
            <a:off x="5873715" y="2227337"/>
            <a:ext cx="283119" cy="40236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3BB5EF9-00AB-2842-58A8-1185ABC7B0DD}"/>
                  </a:ext>
                </a:extLst>
              </p:cNvPr>
              <p:cNvSpPr txBox="1"/>
              <p:nvPr/>
            </p:nvSpPr>
            <p:spPr bwMode="gray">
              <a:xfrm>
                <a:off x="5913277" y="1995686"/>
                <a:ext cx="487113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∪</m:t>
                      </m:r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DE" sz="1200" i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3BB5EF9-00AB-2842-58A8-1185ABC7B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913277" y="1995686"/>
                <a:ext cx="487113" cy="23165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9" name="Freeform 3078">
                <a:extLst>
                  <a:ext uri="{FF2B5EF4-FFF2-40B4-BE49-F238E27FC236}">
                    <a16:creationId xmlns:a16="http://schemas.microsoft.com/office/drawing/2014/main" id="{3EEDB6CB-0048-F663-7617-2130C44CFDA3}"/>
                  </a:ext>
                </a:extLst>
              </p:cNvPr>
              <p:cNvSpPr/>
              <p:nvPr/>
            </p:nvSpPr>
            <p:spPr bwMode="gray">
              <a:xfrm>
                <a:off x="2316474" y="3902125"/>
                <a:ext cx="1872208" cy="1080120"/>
              </a:xfrm>
              <a:custGeom>
                <a:avLst/>
                <a:gdLst>
                  <a:gd name="connsiteX0" fmla="*/ 652686 w 1872208"/>
                  <a:gd name="connsiteY0" fmla="*/ 219041 h 1080120"/>
                  <a:gd name="connsiteX1" fmla="*/ 364654 w 1872208"/>
                  <a:gd name="connsiteY1" fmla="*/ 507073 h 1080120"/>
                  <a:gd name="connsiteX2" fmla="*/ 652686 w 1872208"/>
                  <a:gd name="connsiteY2" fmla="*/ 795105 h 1080120"/>
                  <a:gd name="connsiteX3" fmla="*/ 813728 w 1872208"/>
                  <a:gd name="connsiteY3" fmla="*/ 745914 h 1080120"/>
                  <a:gd name="connsiteX4" fmla="*/ 855181 w 1872208"/>
                  <a:gd name="connsiteY4" fmla="*/ 711712 h 1080120"/>
                  <a:gd name="connsiteX5" fmla="*/ 896634 w 1872208"/>
                  <a:gd name="connsiteY5" fmla="*/ 745914 h 1080120"/>
                  <a:gd name="connsiteX6" fmla="*/ 1057675 w 1872208"/>
                  <a:gd name="connsiteY6" fmla="*/ 795105 h 1080120"/>
                  <a:gd name="connsiteX7" fmla="*/ 1345707 w 1872208"/>
                  <a:gd name="connsiteY7" fmla="*/ 507073 h 1080120"/>
                  <a:gd name="connsiteX8" fmla="*/ 1057675 w 1872208"/>
                  <a:gd name="connsiteY8" fmla="*/ 219041 h 1080120"/>
                  <a:gd name="connsiteX9" fmla="*/ 896634 w 1872208"/>
                  <a:gd name="connsiteY9" fmla="*/ 268232 h 1080120"/>
                  <a:gd name="connsiteX10" fmla="*/ 855181 w 1872208"/>
                  <a:gd name="connsiteY10" fmla="*/ 302434 h 1080120"/>
                  <a:gd name="connsiteX11" fmla="*/ 813728 w 1872208"/>
                  <a:gd name="connsiteY11" fmla="*/ 268232 h 1080120"/>
                  <a:gd name="connsiteX12" fmla="*/ 652686 w 1872208"/>
                  <a:gd name="connsiteY12" fmla="*/ 219041 h 1080120"/>
                  <a:gd name="connsiteX13" fmla="*/ 0 w 1872208"/>
                  <a:gd name="connsiteY13" fmla="*/ 0 h 1080120"/>
                  <a:gd name="connsiteX14" fmla="*/ 1872208 w 1872208"/>
                  <a:gd name="connsiteY14" fmla="*/ 0 h 1080120"/>
                  <a:gd name="connsiteX15" fmla="*/ 1872208 w 1872208"/>
                  <a:gd name="connsiteY15" fmla="*/ 1080120 h 1080120"/>
                  <a:gd name="connsiteX16" fmla="*/ 0 w 1872208"/>
                  <a:gd name="connsiteY16" fmla="*/ 1080120 h 108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872208" h="1080120">
                    <a:moveTo>
                      <a:pt x="652686" y="219041"/>
                    </a:moveTo>
                    <a:cubicBezTo>
                      <a:pt x="493610" y="219041"/>
                      <a:pt x="364654" y="347997"/>
                      <a:pt x="364654" y="507073"/>
                    </a:cubicBezTo>
                    <a:cubicBezTo>
                      <a:pt x="364654" y="666149"/>
                      <a:pt x="493610" y="795105"/>
                      <a:pt x="652686" y="795105"/>
                    </a:cubicBezTo>
                    <a:cubicBezTo>
                      <a:pt x="712340" y="795105"/>
                      <a:pt x="767758" y="776971"/>
                      <a:pt x="813728" y="745914"/>
                    </a:cubicBezTo>
                    <a:lnTo>
                      <a:pt x="855181" y="711712"/>
                    </a:lnTo>
                    <a:lnTo>
                      <a:pt x="896634" y="745914"/>
                    </a:lnTo>
                    <a:cubicBezTo>
                      <a:pt x="942604" y="776971"/>
                      <a:pt x="998022" y="795105"/>
                      <a:pt x="1057675" y="795105"/>
                    </a:cubicBezTo>
                    <a:cubicBezTo>
                      <a:pt x="1216751" y="795105"/>
                      <a:pt x="1345707" y="666149"/>
                      <a:pt x="1345707" y="507073"/>
                    </a:cubicBezTo>
                    <a:cubicBezTo>
                      <a:pt x="1345707" y="347997"/>
                      <a:pt x="1216751" y="219041"/>
                      <a:pt x="1057675" y="219041"/>
                    </a:cubicBezTo>
                    <a:cubicBezTo>
                      <a:pt x="998022" y="219041"/>
                      <a:pt x="942604" y="237176"/>
                      <a:pt x="896634" y="268232"/>
                    </a:cubicBezTo>
                    <a:lnTo>
                      <a:pt x="855181" y="302434"/>
                    </a:lnTo>
                    <a:lnTo>
                      <a:pt x="813728" y="268232"/>
                    </a:lnTo>
                    <a:cubicBezTo>
                      <a:pt x="767758" y="237176"/>
                      <a:pt x="712340" y="219041"/>
                      <a:pt x="652686" y="219041"/>
                    </a:cubicBezTo>
                    <a:close/>
                    <a:moveTo>
                      <a:pt x="0" y="0"/>
                    </a:moveTo>
                    <a:lnTo>
                      <a:pt x="1872208" y="0"/>
                    </a:lnTo>
                    <a:lnTo>
                      <a:pt x="1872208" y="1080120"/>
                    </a:lnTo>
                    <a:lnTo>
                      <a:pt x="0" y="1080120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DE" sz="1200" b="1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79" name="Freeform 3078">
                <a:extLst>
                  <a:ext uri="{FF2B5EF4-FFF2-40B4-BE49-F238E27FC236}">
                    <a16:creationId xmlns:a16="http://schemas.microsoft.com/office/drawing/2014/main" id="{3EEDB6CB-0048-F663-7617-2130C44CF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316474" y="3902125"/>
                <a:ext cx="1872208" cy="1080120"/>
              </a:xfrm>
              <a:custGeom>
                <a:avLst/>
                <a:gdLst>
                  <a:gd name="connsiteX0" fmla="*/ 652686 w 1872208"/>
                  <a:gd name="connsiteY0" fmla="*/ 219041 h 1080120"/>
                  <a:gd name="connsiteX1" fmla="*/ 364654 w 1872208"/>
                  <a:gd name="connsiteY1" fmla="*/ 507073 h 1080120"/>
                  <a:gd name="connsiteX2" fmla="*/ 652686 w 1872208"/>
                  <a:gd name="connsiteY2" fmla="*/ 795105 h 1080120"/>
                  <a:gd name="connsiteX3" fmla="*/ 813728 w 1872208"/>
                  <a:gd name="connsiteY3" fmla="*/ 745914 h 1080120"/>
                  <a:gd name="connsiteX4" fmla="*/ 855181 w 1872208"/>
                  <a:gd name="connsiteY4" fmla="*/ 711712 h 1080120"/>
                  <a:gd name="connsiteX5" fmla="*/ 896634 w 1872208"/>
                  <a:gd name="connsiteY5" fmla="*/ 745914 h 1080120"/>
                  <a:gd name="connsiteX6" fmla="*/ 1057675 w 1872208"/>
                  <a:gd name="connsiteY6" fmla="*/ 795105 h 1080120"/>
                  <a:gd name="connsiteX7" fmla="*/ 1345707 w 1872208"/>
                  <a:gd name="connsiteY7" fmla="*/ 507073 h 1080120"/>
                  <a:gd name="connsiteX8" fmla="*/ 1057675 w 1872208"/>
                  <a:gd name="connsiteY8" fmla="*/ 219041 h 1080120"/>
                  <a:gd name="connsiteX9" fmla="*/ 896634 w 1872208"/>
                  <a:gd name="connsiteY9" fmla="*/ 268232 h 1080120"/>
                  <a:gd name="connsiteX10" fmla="*/ 855181 w 1872208"/>
                  <a:gd name="connsiteY10" fmla="*/ 302434 h 1080120"/>
                  <a:gd name="connsiteX11" fmla="*/ 813728 w 1872208"/>
                  <a:gd name="connsiteY11" fmla="*/ 268232 h 1080120"/>
                  <a:gd name="connsiteX12" fmla="*/ 652686 w 1872208"/>
                  <a:gd name="connsiteY12" fmla="*/ 219041 h 1080120"/>
                  <a:gd name="connsiteX13" fmla="*/ 0 w 1872208"/>
                  <a:gd name="connsiteY13" fmla="*/ 0 h 1080120"/>
                  <a:gd name="connsiteX14" fmla="*/ 1872208 w 1872208"/>
                  <a:gd name="connsiteY14" fmla="*/ 0 h 1080120"/>
                  <a:gd name="connsiteX15" fmla="*/ 1872208 w 1872208"/>
                  <a:gd name="connsiteY15" fmla="*/ 1080120 h 1080120"/>
                  <a:gd name="connsiteX16" fmla="*/ 0 w 1872208"/>
                  <a:gd name="connsiteY16" fmla="*/ 1080120 h 108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872208" h="1080120">
                    <a:moveTo>
                      <a:pt x="652686" y="219041"/>
                    </a:moveTo>
                    <a:cubicBezTo>
                      <a:pt x="493610" y="219041"/>
                      <a:pt x="364654" y="347997"/>
                      <a:pt x="364654" y="507073"/>
                    </a:cubicBezTo>
                    <a:cubicBezTo>
                      <a:pt x="364654" y="666149"/>
                      <a:pt x="493610" y="795105"/>
                      <a:pt x="652686" y="795105"/>
                    </a:cubicBezTo>
                    <a:cubicBezTo>
                      <a:pt x="712340" y="795105"/>
                      <a:pt x="767758" y="776971"/>
                      <a:pt x="813728" y="745914"/>
                    </a:cubicBezTo>
                    <a:lnTo>
                      <a:pt x="855181" y="711712"/>
                    </a:lnTo>
                    <a:lnTo>
                      <a:pt x="896634" y="745914"/>
                    </a:lnTo>
                    <a:cubicBezTo>
                      <a:pt x="942604" y="776971"/>
                      <a:pt x="998022" y="795105"/>
                      <a:pt x="1057675" y="795105"/>
                    </a:cubicBezTo>
                    <a:cubicBezTo>
                      <a:pt x="1216751" y="795105"/>
                      <a:pt x="1345707" y="666149"/>
                      <a:pt x="1345707" y="507073"/>
                    </a:cubicBezTo>
                    <a:cubicBezTo>
                      <a:pt x="1345707" y="347997"/>
                      <a:pt x="1216751" y="219041"/>
                      <a:pt x="1057675" y="219041"/>
                    </a:cubicBezTo>
                    <a:cubicBezTo>
                      <a:pt x="998022" y="219041"/>
                      <a:pt x="942604" y="237176"/>
                      <a:pt x="896634" y="268232"/>
                    </a:cubicBezTo>
                    <a:lnTo>
                      <a:pt x="855181" y="302434"/>
                    </a:lnTo>
                    <a:lnTo>
                      <a:pt x="813728" y="268232"/>
                    </a:lnTo>
                    <a:cubicBezTo>
                      <a:pt x="767758" y="237176"/>
                      <a:pt x="712340" y="219041"/>
                      <a:pt x="652686" y="219041"/>
                    </a:cubicBezTo>
                    <a:close/>
                    <a:moveTo>
                      <a:pt x="0" y="0"/>
                    </a:moveTo>
                    <a:lnTo>
                      <a:pt x="1872208" y="0"/>
                    </a:lnTo>
                    <a:lnTo>
                      <a:pt x="1872208" y="1080120"/>
                    </a:lnTo>
                    <a:lnTo>
                      <a:pt x="0" y="1080120"/>
                    </a:lnTo>
                    <a:close/>
                  </a:path>
                </a:pathLst>
              </a:custGeom>
              <a:blipFill>
                <a:blip r:embed="rId12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D79652A-63A4-48D0-8810-5B1C61EEDB02}"/>
                  </a:ext>
                </a:extLst>
              </p:cNvPr>
              <p:cNvSpPr txBox="1"/>
              <p:nvPr/>
            </p:nvSpPr>
            <p:spPr bwMode="gray">
              <a:xfrm>
                <a:off x="4162472" y="3786299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D79652A-63A4-48D0-8810-5B1C61EED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162472" y="3786299"/>
                <a:ext cx="231651" cy="23165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7" name="Freeform 3086">
                <a:extLst>
                  <a:ext uri="{FF2B5EF4-FFF2-40B4-BE49-F238E27FC236}">
                    <a16:creationId xmlns:a16="http://schemas.microsoft.com/office/drawing/2014/main" id="{214CF61D-574F-9B7D-31B1-4A4B02D9413A}"/>
                  </a:ext>
                </a:extLst>
              </p:cNvPr>
              <p:cNvSpPr/>
              <p:nvPr/>
            </p:nvSpPr>
            <p:spPr bwMode="gray">
              <a:xfrm>
                <a:off x="4469775" y="3902125"/>
                <a:ext cx="1872208" cy="1080120"/>
              </a:xfrm>
              <a:custGeom>
                <a:avLst/>
                <a:gdLst>
                  <a:gd name="connsiteX0" fmla="*/ 1057675 w 1872208"/>
                  <a:gd name="connsiteY0" fmla="*/ 219041 h 1080120"/>
                  <a:gd name="connsiteX1" fmla="*/ 769643 w 1872208"/>
                  <a:gd name="connsiteY1" fmla="*/ 507073 h 1080120"/>
                  <a:gd name="connsiteX2" fmla="*/ 1057675 w 1872208"/>
                  <a:gd name="connsiteY2" fmla="*/ 795105 h 1080120"/>
                  <a:gd name="connsiteX3" fmla="*/ 1345707 w 1872208"/>
                  <a:gd name="connsiteY3" fmla="*/ 507073 h 1080120"/>
                  <a:gd name="connsiteX4" fmla="*/ 1057675 w 1872208"/>
                  <a:gd name="connsiteY4" fmla="*/ 219041 h 1080120"/>
                  <a:gd name="connsiteX5" fmla="*/ 0 w 1872208"/>
                  <a:gd name="connsiteY5" fmla="*/ 0 h 1080120"/>
                  <a:gd name="connsiteX6" fmla="*/ 1872208 w 1872208"/>
                  <a:gd name="connsiteY6" fmla="*/ 0 h 1080120"/>
                  <a:gd name="connsiteX7" fmla="*/ 1872208 w 1872208"/>
                  <a:gd name="connsiteY7" fmla="*/ 1080120 h 1080120"/>
                  <a:gd name="connsiteX8" fmla="*/ 0 w 1872208"/>
                  <a:gd name="connsiteY8" fmla="*/ 1080120 h 108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72208" h="1080120">
                    <a:moveTo>
                      <a:pt x="1057675" y="219041"/>
                    </a:moveTo>
                    <a:cubicBezTo>
                      <a:pt x="898599" y="219041"/>
                      <a:pt x="769643" y="347997"/>
                      <a:pt x="769643" y="507073"/>
                    </a:cubicBezTo>
                    <a:cubicBezTo>
                      <a:pt x="769643" y="666149"/>
                      <a:pt x="898599" y="795105"/>
                      <a:pt x="1057675" y="795105"/>
                    </a:cubicBezTo>
                    <a:cubicBezTo>
                      <a:pt x="1216751" y="795105"/>
                      <a:pt x="1345707" y="666149"/>
                      <a:pt x="1345707" y="507073"/>
                    </a:cubicBezTo>
                    <a:cubicBezTo>
                      <a:pt x="1345707" y="347997"/>
                      <a:pt x="1216751" y="219041"/>
                      <a:pt x="1057675" y="219041"/>
                    </a:cubicBezTo>
                    <a:close/>
                    <a:moveTo>
                      <a:pt x="0" y="0"/>
                    </a:moveTo>
                    <a:lnTo>
                      <a:pt x="1872208" y="0"/>
                    </a:lnTo>
                    <a:lnTo>
                      <a:pt x="1872208" y="1080120"/>
                    </a:lnTo>
                    <a:lnTo>
                      <a:pt x="0" y="1080120"/>
                    </a:lnTo>
                    <a:close/>
                  </a:path>
                </a:pathLst>
              </a:custGeom>
              <a:solidFill>
                <a:srgbClr val="DCDCDC">
                  <a:alpha val="40000"/>
                </a:srgb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DE" sz="1200" b="1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87" name="Freeform 3086">
                <a:extLst>
                  <a:ext uri="{FF2B5EF4-FFF2-40B4-BE49-F238E27FC236}">
                    <a16:creationId xmlns:a16="http://schemas.microsoft.com/office/drawing/2014/main" id="{214CF61D-574F-9B7D-31B1-4A4B02D941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469775" y="3902125"/>
                <a:ext cx="1872208" cy="1080120"/>
              </a:xfrm>
              <a:custGeom>
                <a:avLst/>
                <a:gdLst>
                  <a:gd name="connsiteX0" fmla="*/ 1057675 w 1872208"/>
                  <a:gd name="connsiteY0" fmla="*/ 219041 h 1080120"/>
                  <a:gd name="connsiteX1" fmla="*/ 769643 w 1872208"/>
                  <a:gd name="connsiteY1" fmla="*/ 507073 h 1080120"/>
                  <a:gd name="connsiteX2" fmla="*/ 1057675 w 1872208"/>
                  <a:gd name="connsiteY2" fmla="*/ 795105 h 1080120"/>
                  <a:gd name="connsiteX3" fmla="*/ 1345707 w 1872208"/>
                  <a:gd name="connsiteY3" fmla="*/ 507073 h 1080120"/>
                  <a:gd name="connsiteX4" fmla="*/ 1057675 w 1872208"/>
                  <a:gd name="connsiteY4" fmla="*/ 219041 h 1080120"/>
                  <a:gd name="connsiteX5" fmla="*/ 0 w 1872208"/>
                  <a:gd name="connsiteY5" fmla="*/ 0 h 1080120"/>
                  <a:gd name="connsiteX6" fmla="*/ 1872208 w 1872208"/>
                  <a:gd name="connsiteY6" fmla="*/ 0 h 1080120"/>
                  <a:gd name="connsiteX7" fmla="*/ 1872208 w 1872208"/>
                  <a:gd name="connsiteY7" fmla="*/ 1080120 h 1080120"/>
                  <a:gd name="connsiteX8" fmla="*/ 0 w 1872208"/>
                  <a:gd name="connsiteY8" fmla="*/ 1080120 h 108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72208" h="1080120">
                    <a:moveTo>
                      <a:pt x="1057675" y="219041"/>
                    </a:moveTo>
                    <a:cubicBezTo>
                      <a:pt x="898599" y="219041"/>
                      <a:pt x="769643" y="347997"/>
                      <a:pt x="769643" y="507073"/>
                    </a:cubicBezTo>
                    <a:cubicBezTo>
                      <a:pt x="769643" y="666149"/>
                      <a:pt x="898599" y="795105"/>
                      <a:pt x="1057675" y="795105"/>
                    </a:cubicBezTo>
                    <a:cubicBezTo>
                      <a:pt x="1216751" y="795105"/>
                      <a:pt x="1345707" y="666149"/>
                      <a:pt x="1345707" y="507073"/>
                    </a:cubicBezTo>
                    <a:cubicBezTo>
                      <a:pt x="1345707" y="347997"/>
                      <a:pt x="1216751" y="219041"/>
                      <a:pt x="1057675" y="219041"/>
                    </a:cubicBezTo>
                    <a:close/>
                    <a:moveTo>
                      <a:pt x="0" y="0"/>
                    </a:moveTo>
                    <a:lnTo>
                      <a:pt x="1872208" y="0"/>
                    </a:lnTo>
                    <a:lnTo>
                      <a:pt x="1872208" y="1080120"/>
                    </a:lnTo>
                    <a:lnTo>
                      <a:pt x="0" y="1080120"/>
                    </a:lnTo>
                    <a:close/>
                  </a:path>
                </a:pathLst>
              </a:custGeom>
              <a:blipFill>
                <a:blip r:embed="rId14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3" name="TextBox 3072">
                <a:extLst>
                  <a:ext uri="{FF2B5EF4-FFF2-40B4-BE49-F238E27FC236}">
                    <a16:creationId xmlns:a16="http://schemas.microsoft.com/office/drawing/2014/main" id="{3E37E7F9-5C41-FE77-6AD3-7215FF7DD4AE}"/>
                  </a:ext>
                </a:extLst>
              </p:cNvPr>
              <p:cNvSpPr txBox="1"/>
              <p:nvPr/>
            </p:nvSpPr>
            <p:spPr bwMode="gray">
              <a:xfrm>
                <a:off x="6315477" y="3787837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3073" name="TextBox 3072">
                <a:extLst>
                  <a:ext uri="{FF2B5EF4-FFF2-40B4-BE49-F238E27FC236}">
                    <a16:creationId xmlns:a16="http://schemas.microsoft.com/office/drawing/2014/main" id="{3E37E7F9-5C41-FE77-6AD3-7215FF7DD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315477" y="3787837"/>
                <a:ext cx="231651" cy="23165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80" name="Rectangle 3079">
            <a:extLst>
              <a:ext uri="{FF2B5EF4-FFF2-40B4-BE49-F238E27FC236}">
                <a16:creationId xmlns:a16="http://schemas.microsoft.com/office/drawing/2014/main" id="{EA6BD4AF-316E-6E0E-E646-CE96A5A65430}"/>
              </a:ext>
            </a:extLst>
          </p:cNvPr>
          <p:cNvSpPr/>
          <p:nvPr/>
        </p:nvSpPr>
        <p:spPr bwMode="gray">
          <a:xfrm>
            <a:off x="115024" y="3893028"/>
            <a:ext cx="1872208" cy="108012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81" name="TextBox 3080">
                <a:extLst>
                  <a:ext uri="{FF2B5EF4-FFF2-40B4-BE49-F238E27FC236}">
                    <a16:creationId xmlns:a16="http://schemas.microsoft.com/office/drawing/2014/main" id="{0F63220B-C43E-22E4-7E2C-0FC272161320}"/>
                  </a:ext>
                </a:extLst>
              </p:cNvPr>
              <p:cNvSpPr txBox="1"/>
              <p:nvPr/>
            </p:nvSpPr>
            <p:spPr bwMode="gray">
              <a:xfrm>
                <a:off x="1961022" y="3777202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3081" name="TextBox 3080">
                <a:extLst>
                  <a:ext uri="{FF2B5EF4-FFF2-40B4-BE49-F238E27FC236}">
                    <a16:creationId xmlns:a16="http://schemas.microsoft.com/office/drawing/2014/main" id="{0F63220B-C43E-22E4-7E2C-0FC272161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961022" y="3777202"/>
                <a:ext cx="231651" cy="23165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2" name="Freeform 3081">
                <a:extLst>
                  <a:ext uri="{FF2B5EF4-FFF2-40B4-BE49-F238E27FC236}">
                    <a16:creationId xmlns:a16="http://schemas.microsoft.com/office/drawing/2014/main" id="{4E079854-1150-A7A3-6531-53BD2DB054A5}"/>
                  </a:ext>
                </a:extLst>
              </p:cNvPr>
              <p:cNvSpPr/>
              <p:nvPr/>
            </p:nvSpPr>
            <p:spPr bwMode="gray">
              <a:xfrm>
                <a:off x="479678" y="4112069"/>
                <a:ext cx="576064" cy="576064"/>
              </a:xfrm>
              <a:custGeom>
                <a:avLst/>
                <a:gdLst>
                  <a:gd name="connsiteX0" fmla="*/ 288032 w 576064"/>
                  <a:gd name="connsiteY0" fmla="*/ 0 h 576064"/>
                  <a:gd name="connsiteX1" fmla="*/ 576064 w 576064"/>
                  <a:gd name="connsiteY1" fmla="*/ 288032 h 576064"/>
                  <a:gd name="connsiteX2" fmla="*/ 288032 w 576064"/>
                  <a:gd name="connsiteY2" fmla="*/ 576064 h 576064"/>
                  <a:gd name="connsiteX3" fmla="*/ 0 w 576064"/>
                  <a:gd name="connsiteY3" fmla="*/ 288032 h 576064"/>
                  <a:gd name="connsiteX4" fmla="*/ 288032 w 576064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064" h="576064">
                    <a:moveTo>
                      <a:pt x="288032" y="0"/>
                    </a:moveTo>
                    <a:cubicBezTo>
                      <a:pt x="447108" y="0"/>
                      <a:pt x="576064" y="128956"/>
                      <a:pt x="576064" y="288032"/>
                    </a:cubicBezTo>
                    <a:cubicBezTo>
                      <a:pt x="576064" y="447108"/>
                      <a:pt x="447108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82" name="Freeform 3081">
                <a:extLst>
                  <a:ext uri="{FF2B5EF4-FFF2-40B4-BE49-F238E27FC236}">
                    <a16:creationId xmlns:a16="http://schemas.microsoft.com/office/drawing/2014/main" id="{4E079854-1150-A7A3-6531-53BD2DB054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9678" y="4112069"/>
                <a:ext cx="576064" cy="576064"/>
              </a:xfrm>
              <a:custGeom>
                <a:avLst/>
                <a:gdLst>
                  <a:gd name="connsiteX0" fmla="*/ 288032 w 576064"/>
                  <a:gd name="connsiteY0" fmla="*/ 0 h 576064"/>
                  <a:gd name="connsiteX1" fmla="*/ 576064 w 576064"/>
                  <a:gd name="connsiteY1" fmla="*/ 288032 h 576064"/>
                  <a:gd name="connsiteX2" fmla="*/ 288032 w 576064"/>
                  <a:gd name="connsiteY2" fmla="*/ 576064 h 576064"/>
                  <a:gd name="connsiteX3" fmla="*/ 0 w 576064"/>
                  <a:gd name="connsiteY3" fmla="*/ 288032 h 576064"/>
                  <a:gd name="connsiteX4" fmla="*/ 288032 w 576064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064" h="576064">
                    <a:moveTo>
                      <a:pt x="288032" y="0"/>
                    </a:moveTo>
                    <a:cubicBezTo>
                      <a:pt x="447108" y="0"/>
                      <a:pt x="576064" y="128956"/>
                      <a:pt x="576064" y="288032"/>
                    </a:cubicBezTo>
                    <a:cubicBezTo>
                      <a:pt x="576064" y="447108"/>
                      <a:pt x="447108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blipFill>
                <a:blip r:embed="rId17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3" name="Freeform 3082">
                <a:extLst>
                  <a:ext uri="{FF2B5EF4-FFF2-40B4-BE49-F238E27FC236}">
                    <a16:creationId xmlns:a16="http://schemas.microsoft.com/office/drawing/2014/main" id="{2E8444E2-C424-CDA0-895C-B5D81CF448D2}"/>
                  </a:ext>
                </a:extLst>
              </p:cNvPr>
              <p:cNvSpPr/>
              <p:nvPr/>
            </p:nvSpPr>
            <p:spPr bwMode="gray">
              <a:xfrm>
                <a:off x="884667" y="4112069"/>
                <a:ext cx="576064" cy="576064"/>
              </a:xfrm>
              <a:custGeom>
                <a:avLst/>
                <a:gdLst>
                  <a:gd name="connsiteX0" fmla="*/ 288032 w 576064"/>
                  <a:gd name="connsiteY0" fmla="*/ 0 h 576064"/>
                  <a:gd name="connsiteX1" fmla="*/ 576064 w 576064"/>
                  <a:gd name="connsiteY1" fmla="*/ 288032 h 576064"/>
                  <a:gd name="connsiteX2" fmla="*/ 288032 w 576064"/>
                  <a:gd name="connsiteY2" fmla="*/ 576064 h 576064"/>
                  <a:gd name="connsiteX3" fmla="*/ 0 w 576064"/>
                  <a:gd name="connsiteY3" fmla="*/ 288032 h 576064"/>
                  <a:gd name="connsiteX4" fmla="*/ 288032 w 576064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064" h="576064">
                    <a:moveTo>
                      <a:pt x="288032" y="0"/>
                    </a:moveTo>
                    <a:cubicBezTo>
                      <a:pt x="447108" y="0"/>
                      <a:pt x="576064" y="128956"/>
                      <a:pt x="576064" y="288032"/>
                    </a:cubicBezTo>
                    <a:cubicBezTo>
                      <a:pt x="576064" y="447108"/>
                      <a:pt x="447108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83" name="Freeform 3082">
                <a:extLst>
                  <a:ext uri="{FF2B5EF4-FFF2-40B4-BE49-F238E27FC236}">
                    <a16:creationId xmlns:a16="http://schemas.microsoft.com/office/drawing/2014/main" id="{2E8444E2-C424-CDA0-895C-B5D81CF44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84667" y="4112069"/>
                <a:ext cx="576064" cy="576064"/>
              </a:xfrm>
              <a:custGeom>
                <a:avLst/>
                <a:gdLst>
                  <a:gd name="connsiteX0" fmla="*/ 288032 w 576064"/>
                  <a:gd name="connsiteY0" fmla="*/ 0 h 576064"/>
                  <a:gd name="connsiteX1" fmla="*/ 576064 w 576064"/>
                  <a:gd name="connsiteY1" fmla="*/ 288032 h 576064"/>
                  <a:gd name="connsiteX2" fmla="*/ 288032 w 576064"/>
                  <a:gd name="connsiteY2" fmla="*/ 576064 h 576064"/>
                  <a:gd name="connsiteX3" fmla="*/ 0 w 576064"/>
                  <a:gd name="connsiteY3" fmla="*/ 288032 h 576064"/>
                  <a:gd name="connsiteX4" fmla="*/ 288032 w 576064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064" h="576064">
                    <a:moveTo>
                      <a:pt x="288032" y="0"/>
                    </a:moveTo>
                    <a:cubicBezTo>
                      <a:pt x="447108" y="0"/>
                      <a:pt x="576064" y="128956"/>
                      <a:pt x="576064" y="288032"/>
                    </a:cubicBezTo>
                    <a:cubicBezTo>
                      <a:pt x="576064" y="447108"/>
                      <a:pt x="447108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blipFill>
                <a:blip r:embed="rId18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4" name="Freeform 3093">
                <a:extLst>
                  <a:ext uri="{FF2B5EF4-FFF2-40B4-BE49-F238E27FC236}">
                    <a16:creationId xmlns:a16="http://schemas.microsoft.com/office/drawing/2014/main" id="{41947305-49CB-AB93-6BE1-3B46CC3FC949}"/>
                  </a:ext>
                </a:extLst>
              </p:cNvPr>
              <p:cNvSpPr/>
              <p:nvPr/>
            </p:nvSpPr>
            <p:spPr bwMode="gray">
              <a:xfrm>
                <a:off x="6698728" y="3902125"/>
                <a:ext cx="1872208" cy="1080120"/>
              </a:xfrm>
              <a:custGeom>
                <a:avLst/>
                <a:gdLst>
                  <a:gd name="connsiteX0" fmla="*/ 652686 w 1872208"/>
                  <a:gd name="connsiteY0" fmla="*/ 219041 h 1080120"/>
                  <a:gd name="connsiteX1" fmla="*/ 364654 w 1872208"/>
                  <a:gd name="connsiteY1" fmla="*/ 507073 h 1080120"/>
                  <a:gd name="connsiteX2" fmla="*/ 652686 w 1872208"/>
                  <a:gd name="connsiteY2" fmla="*/ 795105 h 1080120"/>
                  <a:gd name="connsiteX3" fmla="*/ 813728 w 1872208"/>
                  <a:gd name="connsiteY3" fmla="*/ 745914 h 1080120"/>
                  <a:gd name="connsiteX4" fmla="*/ 855181 w 1872208"/>
                  <a:gd name="connsiteY4" fmla="*/ 711712 h 1080120"/>
                  <a:gd name="connsiteX5" fmla="*/ 896634 w 1872208"/>
                  <a:gd name="connsiteY5" fmla="*/ 745914 h 1080120"/>
                  <a:gd name="connsiteX6" fmla="*/ 1057675 w 1872208"/>
                  <a:gd name="connsiteY6" fmla="*/ 795105 h 1080120"/>
                  <a:gd name="connsiteX7" fmla="*/ 1345707 w 1872208"/>
                  <a:gd name="connsiteY7" fmla="*/ 507073 h 1080120"/>
                  <a:gd name="connsiteX8" fmla="*/ 1057675 w 1872208"/>
                  <a:gd name="connsiteY8" fmla="*/ 219041 h 1080120"/>
                  <a:gd name="connsiteX9" fmla="*/ 896634 w 1872208"/>
                  <a:gd name="connsiteY9" fmla="*/ 268232 h 1080120"/>
                  <a:gd name="connsiteX10" fmla="*/ 855181 w 1872208"/>
                  <a:gd name="connsiteY10" fmla="*/ 302434 h 1080120"/>
                  <a:gd name="connsiteX11" fmla="*/ 813728 w 1872208"/>
                  <a:gd name="connsiteY11" fmla="*/ 268232 h 1080120"/>
                  <a:gd name="connsiteX12" fmla="*/ 652686 w 1872208"/>
                  <a:gd name="connsiteY12" fmla="*/ 219041 h 1080120"/>
                  <a:gd name="connsiteX13" fmla="*/ 0 w 1872208"/>
                  <a:gd name="connsiteY13" fmla="*/ 0 h 1080120"/>
                  <a:gd name="connsiteX14" fmla="*/ 1872208 w 1872208"/>
                  <a:gd name="connsiteY14" fmla="*/ 0 h 1080120"/>
                  <a:gd name="connsiteX15" fmla="*/ 1872208 w 1872208"/>
                  <a:gd name="connsiteY15" fmla="*/ 1080120 h 1080120"/>
                  <a:gd name="connsiteX16" fmla="*/ 0 w 1872208"/>
                  <a:gd name="connsiteY16" fmla="*/ 1080120 h 108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872208" h="1080120">
                    <a:moveTo>
                      <a:pt x="652686" y="219041"/>
                    </a:moveTo>
                    <a:cubicBezTo>
                      <a:pt x="493610" y="219041"/>
                      <a:pt x="364654" y="347997"/>
                      <a:pt x="364654" y="507073"/>
                    </a:cubicBezTo>
                    <a:cubicBezTo>
                      <a:pt x="364654" y="666149"/>
                      <a:pt x="493610" y="795105"/>
                      <a:pt x="652686" y="795105"/>
                    </a:cubicBezTo>
                    <a:cubicBezTo>
                      <a:pt x="712340" y="795105"/>
                      <a:pt x="767758" y="776971"/>
                      <a:pt x="813728" y="745914"/>
                    </a:cubicBezTo>
                    <a:lnTo>
                      <a:pt x="855181" y="711712"/>
                    </a:lnTo>
                    <a:lnTo>
                      <a:pt x="896634" y="745914"/>
                    </a:lnTo>
                    <a:cubicBezTo>
                      <a:pt x="942604" y="776971"/>
                      <a:pt x="998022" y="795105"/>
                      <a:pt x="1057675" y="795105"/>
                    </a:cubicBezTo>
                    <a:cubicBezTo>
                      <a:pt x="1216751" y="795105"/>
                      <a:pt x="1345707" y="666149"/>
                      <a:pt x="1345707" y="507073"/>
                    </a:cubicBezTo>
                    <a:cubicBezTo>
                      <a:pt x="1345707" y="347997"/>
                      <a:pt x="1216751" y="219041"/>
                      <a:pt x="1057675" y="219041"/>
                    </a:cubicBezTo>
                    <a:cubicBezTo>
                      <a:pt x="998022" y="219041"/>
                      <a:pt x="942604" y="237176"/>
                      <a:pt x="896634" y="268232"/>
                    </a:cubicBezTo>
                    <a:lnTo>
                      <a:pt x="855181" y="302434"/>
                    </a:lnTo>
                    <a:lnTo>
                      <a:pt x="813728" y="268232"/>
                    </a:lnTo>
                    <a:cubicBezTo>
                      <a:pt x="767758" y="237176"/>
                      <a:pt x="712340" y="219041"/>
                      <a:pt x="652686" y="219041"/>
                    </a:cubicBezTo>
                    <a:close/>
                    <a:moveTo>
                      <a:pt x="0" y="0"/>
                    </a:moveTo>
                    <a:lnTo>
                      <a:pt x="1872208" y="0"/>
                    </a:lnTo>
                    <a:lnTo>
                      <a:pt x="1872208" y="1080120"/>
                    </a:lnTo>
                    <a:lnTo>
                      <a:pt x="0" y="1080120"/>
                    </a:lnTo>
                    <a:close/>
                  </a:path>
                </a:pathLst>
              </a:custGeom>
              <a:solidFill>
                <a:srgbClr val="DCDCDC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acc>
                        <m:accPr>
                          <m:chr m:val="̅"/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DE" sz="1200" b="1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94" name="Freeform 3093">
                <a:extLst>
                  <a:ext uri="{FF2B5EF4-FFF2-40B4-BE49-F238E27FC236}">
                    <a16:creationId xmlns:a16="http://schemas.microsoft.com/office/drawing/2014/main" id="{41947305-49CB-AB93-6BE1-3B46CC3FC9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698728" y="3902125"/>
                <a:ext cx="1872208" cy="1080120"/>
              </a:xfrm>
              <a:custGeom>
                <a:avLst/>
                <a:gdLst>
                  <a:gd name="connsiteX0" fmla="*/ 652686 w 1872208"/>
                  <a:gd name="connsiteY0" fmla="*/ 219041 h 1080120"/>
                  <a:gd name="connsiteX1" fmla="*/ 364654 w 1872208"/>
                  <a:gd name="connsiteY1" fmla="*/ 507073 h 1080120"/>
                  <a:gd name="connsiteX2" fmla="*/ 652686 w 1872208"/>
                  <a:gd name="connsiteY2" fmla="*/ 795105 h 1080120"/>
                  <a:gd name="connsiteX3" fmla="*/ 813728 w 1872208"/>
                  <a:gd name="connsiteY3" fmla="*/ 745914 h 1080120"/>
                  <a:gd name="connsiteX4" fmla="*/ 855181 w 1872208"/>
                  <a:gd name="connsiteY4" fmla="*/ 711712 h 1080120"/>
                  <a:gd name="connsiteX5" fmla="*/ 896634 w 1872208"/>
                  <a:gd name="connsiteY5" fmla="*/ 745914 h 1080120"/>
                  <a:gd name="connsiteX6" fmla="*/ 1057675 w 1872208"/>
                  <a:gd name="connsiteY6" fmla="*/ 795105 h 1080120"/>
                  <a:gd name="connsiteX7" fmla="*/ 1345707 w 1872208"/>
                  <a:gd name="connsiteY7" fmla="*/ 507073 h 1080120"/>
                  <a:gd name="connsiteX8" fmla="*/ 1057675 w 1872208"/>
                  <a:gd name="connsiteY8" fmla="*/ 219041 h 1080120"/>
                  <a:gd name="connsiteX9" fmla="*/ 896634 w 1872208"/>
                  <a:gd name="connsiteY9" fmla="*/ 268232 h 1080120"/>
                  <a:gd name="connsiteX10" fmla="*/ 855181 w 1872208"/>
                  <a:gd name="connsiteY10" fmla="*/ 302434 h 1080120"/>
                  <a:gd name="connsiteX11" fmla="*/ 813728 w 1872208"/>
                  <a:gd name="connsiteY11" fmla="*/ 268232 h 1080120"/>
                  <a:gd name="connsiteX12" fmla="*/ 652686 w 1872208"/>
                  <a:gd name="connsiteY12" fmla="*/ 219041 h 1080120"/>
                  <a:gd name="connsiteX13" fmla="*/ 0 w 1872208"/>
                  <a:gd name="connsiteY13" fmla="*/ 0 h 1080120"/>
                  <a:gd name="connsiteX14" fmla="*/ 1872208 w 1872208"/>
                  <a:gd name="connsiteY14" fmla="*/ 0 h 1080120"/>
                  <a:gd name="connsiteX15" fmla="*/ 1872208 w 1872208"/>
                  <a:gd name="connsiteY15" fmla="*/ 1080120 h 1080120"/>
                  <a:gd name="connsiteX16" fmla="*/ 0 w 1872208"/>
                  <a:gd name="connsiteY16" fmla="*/ 1080120 h 108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872208" h="1080120">
                    <a:moveTo>
                      <a:pt x="652686" y="219041"/>
                    </a:moveTo>
                    <a:cubicBezTo>
                      <a:pt x="493610" y="219041"/>
                      <a:pt x="364654" y="347997"/>
                      <a:pt x="364654" y="507073"/>
                    </a:cubicBezTo>
                    <a:cubicBezTo>
                      <a:pt x="364654" y="666149"/>
                      <a:pt x="493610" y="795105"/>
                      <a:pt x="652686" y="795105"/>
                    </a:cubicBezTo>
                    <a:cubicBezTo>
                      <a:pt x="712340" y="795105"/>
                      <a:pt x="767758" y="776971"/>
                      <a:pt x="813728" y="745914"/>
                    </a:cubicBezTo>
                    <a:lnTo>
                      <a:pt x="855181" y="711712"/>
                    </a:lnTo>
                    <a:lnTo>
                      <a:pt x="896634" y="745914"/>
                    </a:lnTo>
                    <a:cubicBezTo>
                      <a:pt x="942604" y="776971"/>
                      <a:pt x="998022" y="795105"/>
                      <a:pt x="1057675" y="795105"/>
                    </a:cubicBezTo>
                    <a:cubicBezTo>
                      <a:pt x="1216751" y="795105"/>
                      <a:pt x="1345707" y="666149"/>
                      <a:pt x="1345707" y="507073"/>
                    </a:cubicBezTo>
                    <a:cubicBezTo>
                      <a:pt x="1345707" y="347997"/>
                      <a:pt x="1216751" y="219041"/>
                      <a:pt x="1057675" y="219041"/>
                    </a:cubicBezTo>
                    <a:cubicBezTo>
                      <a:pt x="998022" y="219041"/>
                      <a:pt x="942604" y="237176"/>
                      <a:pt x="896634" y="268232"/>
                    </a:cubicBezTo>
                    <a:lnTo>
                      <a:pt x="855181" y="302434"/>
                    </a:lnTo>
                    <a:lnTo>
                      <a:pt x="813728" y="268232"/>
                    </a:lnTo>
                    <a:cubicBezTo>
                      <a:pt x="767758" y="237176"/>
                      <a:pt x="712340" y="219041"/>
                      <a:pt x="652686" y="219041"/>
                    </a:cubicBezTo>
                    <a:close/>
                    <a:moveTo>
                      <a:pt x="0" y="0"/>
                    </a:moveTo>
                    <a:lnTo>
                      <a:pt x="1872208" y="0"/>
                    </a:lnTo>
                    <a:lnTo>
                      <a:pt x="1872208" y="1080120"/>
                    </a:lnTo>
                    <a:lnTo>
                      <a:pt x="0" y="1080120"/>
                    </a:lnTo>
                    <a:close/>
                  </a:path>
                </a:pathLst>
              </a:custGeom>
              <a:blipFill>
                <a:blip r:embed="rId19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3" name="TextBox 3092">
                <a:extLst>
                  <a:ext uri="{FF2B5EF4-FFF2-40B4-BE49-F238E27FC236}">
                    <a16:creationId xmlns:a16="http://schemas.microsoft.com/office/drawing/2014/main" id="{8608A3E8-924B-7984-3199-38FC7F999B1B}"/>
                  </a:ext>
                </a:extLst>
              </p:cNvPr>
              <p:cNvSpPr txBox="1"/>
              <p:nvPr/>
            </p:nvSpPr>
            <p:spPr bwMode="gray">
              <a:xfrm>
                <a:off x="8544430" y="3787837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3093" name="TextBox 3092">
                <a:extLst>
                  <a:ext uri="{FF2B5EF4-FFF2-40B4-BE49-F238E27FC236}">
                    <a16:creationId xmlns:a16="http://schemas.microsoft.com/office/drawing/2014/main" id="{8608A3E8-924B-7984-3199-38FC7F999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544430" y="3787837"/>
                <a:ext cx="231651" cy="2316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10338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5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9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0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3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3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6" grpId="0" animBg="1"/>
      <p:bldP spid="29" grpId="0" animBg="1"/>
      <p:bldP spid="28" grpId="0" animBg="1"/>
      <p:bldP spid="27" grpId="0" animBg="1"/>
      <p:bldP spid="4" grpId="0"/>
      <p:bldP spid="32" grpId="0" animBg="1"/>
      <p:bldP spid="31" grpId="0" animBg="1"/>
      <p:bldP spid="6" grpId="0"/>
      <p:bldP spid="9" grpId="0" animBg="1"/>
      <p:bldP spid="10" grpId="0"/>
      <p:bldP spid="13" grpId="0"/>
      <p:bldP spid="21" grpId="0"/>
      <p:bldP spid="33" grpId="0" animBg="1"/>
      <p:bldP spid="38" grpId="0" animBg="1"/>
      <p:bldP spid="58" grpId="0"/>
      <p:bldP spid="3079" grpId="0" animBg="1"/>
      <p:bldP spid="61" grpId="0"/>
      <p:bldP spid="3087" grpId="0" animBg="1"/>
      <p:bldP spid="3073" grpId="0"/>
      <p:bldP spid="3080" grpId="0" animBg="1"/>
      <p:bldP spid="3081" grpId="0"/>
      <p:bldP spid="3082" grpId="0" animBg="1"/>
      <p:bldP spid="3083" grpId="0" animBg="1"/>
      <p:bldP spid="3094" grpId="0" animBg="1"/>
      <p:bldP spid="309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FA8615E-B997-5D66-1AF6-B1A96444976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>
                    <a:solidFill>
                      <a:srgbClr val="C00000"/>
                    </a:solidFill>
                  </a:rPr>
                  <a:t>Definition (Punktwolkendiagramm)</a:t>
                </a:r>
                <a:r>
                  <a:rPr lang="en-DE" dirty="0"/>
                  <a:t>. Wenn das Zufallsexperiment im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dirty="0"/>
                  <a:t> liegt, kann man die Ergebnisse (</a:t>
                </a:r>
                <a:r>
                  <a:rPr lang="en-DE" i="1" dirty="0"/>
                  <a:t>samples</a:t>
                </a:r>
                <a:r>
                  <a:rPr lang="en-DE" dirty="0"/>
                  <a:t>) auch als Punkte darstellen und Ereignisse als Punktwolken. </a:t>
                </a:r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</a:t>
                </a:r>
                <a:r>
                  <a:rPr lang="de-DE" sz="1200" dirty="0"/>
                  <a:t>. Sichtbare Augenzahl nach Wurf mit zwei Würfeln</a:t>
                </a:r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FA8615E-B997-5D66-1AF6-B1A9644497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E715618-D223-D8D8-CF8A-B758F0356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Darstellung von Ereignissen: Punktwolkendiagramme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68864B-68CD-940B-AA23-A2E170E31E58}"/>
              </a:ext>
            </a:extLst>
          </p:cNvPr>
          <p:cNvCxnSpPr>
            <a:cxnSpLocks/>
          </p:cNvCxnSpPr>
          <p:nvPr/>
        </p:nvCxnSpPr>
        <p:spPr bwMode="gray">
          <a:xfrm>
            <a:off x="1835696" y="2427734"/>
            <a:ext cx="0" cy="1800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AACDC5-35F4-CC79-5DB1-4330438FB774}"/>
              </a:ext>
            </a:extLst>
          </p:cNvPr>
          <p:cNvCxnSpPr>
            <a:cxnSpLocks/>
          </p:cNvCxnSpPr>
          <p:nvPr/>
        </p:nvCxnSpPr>
        <p:spPr bwMode="gray">
          <a:xfrm>
            <a:off x="2195736" y="2427734"/>
            <a:ext cx="0" cy="1800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B0FDE82-F52A-2A82-A4E6-4070771995BF}"/>
              </a:ext>
            </a:extLst>
          </p:cNvPr>
          <p:cNvCxnSpPr>
            <a:cxnSpLocks/>
          </p:cNvCxnSpPr>
          <p:nvPr/>
        </p:nvCxnSpPr>
        <p:spPr bwMode="gray">
          <a:xfrm>
            <a:off x="2555776" y="2427734"/>
            <a:ext cx="0" cy="1800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D57AE0-DAED-16E3-D45E-1059A2311B99}"/>
              </a:ext>
            </a:extLst>
          </p:cNvPr>
          <p:cNvCxnSpPr>
            <a:cxnSpLocks/>
          </p:cNvCxnSpPr>
          <p:nvPr/>
        </p:nvCxnSpPr>
        <p:spPr bwMode="gray">
          <a:xfrm>
            <a:off x="2915816" y="2427734"/>
            <a:ext cx="0" cy="1800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C72DB1-BBB3-9124-A189-B3781ADE7999}"/>
              </a:ext>
            </a:extLst>
          </p:cNvPr>
          <p:cNvCxnSpPr>
            <a:cxnSpLocks/>
          </p:cNvCxnSpPr>
          <p:nvPr/>
        </p:nvCxnSpPr>
        <p:spPr bwMode="gray">
          <a:xfrm>
            <a:off x="3275856" y="2427734"/>
            <a:ext cx="0" cy="1800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2A2E3FF-9736-432E-C21E-EB0CCA55AAA7}"/>
              </a:ext>
            </a:extLst>
          </p:cNvPr>
          <p:cNvCxnSpPr>
            <a:cxnSpLocks/>
          </p:cNvCxnSpPr>
          <p:nvPr/>
        </p:nvCxnSpPr>
        <p:spPr bwMode="gray">
          <a:xfrm flipH="1">
            <a:off x="1835696" y="2427734"/>
            <a:ext cx="1800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14B69B1-2659-FD5A-B174-16BF0A6B2F56}"/>
              </a:ext>
            </a:extLst>
          </p:cNvPr>
          <p:cNvCxnSpPr>
            <a:cxnSpLocks/>
          </p:cNvCxnSpPr>
          <p:nvPr/>
        </p:nvCxnSpPr>
        <p:spPr bwMode="gray">
          <a:xfrm flipH="1">
            <a:off x="1835696" y="2787774"/>
            <a:ext cx="1800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04C098-3699-BE14-37E4-D3D89FD6BCDF}"/>
              </a:ext>
            </a:extLst>
          </p:cNvPr>
          <p:cNvCxnSpPr>
            <a:cxnSpLocks/>
          </p:cNvCxnSpPr>
          <p:nvPr/>
        </p:nvCxnSpPr>
        <p:spPr bwMode="gray">
          <a:xfrm flipH="1">
            <a:off x="1835696" y="3147814"/>
            <a:ext cx="1800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B90F61-B886-39DA-C0A4-AB83B815C124}"/>
              </a:ext>
            </a:extLst>
          </p:cNvPr>
          <p:cNvCxnSpPr>
            <a:cxnSpLocks/>
          </p:cNvCxnSpPr>
          <p:nvPr/>
        </p:nvCxnSpPr>
        <p:spPr bwMode="gray">
          <a:xfrm flipH="1">
            <a:off x="1835696" y="3507854"/>
            <a:ext cx="1800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4EE46DB-88BE-A934-9520-A11B2AED715F}"/>
              </a:ext>
            </a:extLst>
          </p:cNvPr>
          <p:cNvCxnSpPr>
            <a:cxnSpLocks/>
          </p:cNvCxnSpPr>
          <p:nvPr/>
        </p:nvCxnSpPr>
        <p:spPr bwMode="gray">
          <a:xfrm flipH="1">
            <a:off x="1835696" y="3867894"/>
            <a:ext cx="1800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E37A71-ABB2-BA6D-DF8A-2DEC98E3EC97}"/>
              </a:ext>
            </a:extLst>
          </p:cNvPr>
          <p:cNvCxnSpPr>
            <a:cxnSpLocks/>
          </p:cNvCxnSpPr>
          <p:nvPr/>
        </p:nvCxnSpPr>
        <p:spPr bwMode="gray">
          <a:xfrm flipH="1">
            <a:off x="1835696" y="4227934"/>
            <a:ext cx="1800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8117E4-A151-45A7-4489-AA348B8304FE}"/>
              </a:ext>
            </a:extLst>
          </p:cNvPr>
          <p:cNvCxnSpPr>
            <a:cxnSpLocks/>
          </p:cNvCxnSpPr>
          <p:nvPr/>
        </p:nvCxnSpPr>
        <p:spPr bwMode="gray">
          <a:xfrm>
            <a:off x="3635896" y="2427734"/>
            <a:ext cx="0" cy="1800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8F5EDDDA-E067-EA33-B052-144CD40F098E}"/>
              </a:ext>
            </a:extLst>
          </p:cNvPr>
          <p:cNvSpPr/>
          <p:nvPr/>
        </p:nvSpPr>
        <p:spPr bwMode="gray">
          <a:xfrm>
            <a:off x="1803573" y="2391729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B83BEB9-1F74-7CB3-5AAE-81B37AFE5926}"/>
              </a:ext>
            </a:extLst>
          </p:cNvPr>
          <p:cNvSpPr/>
          <p:nvPr/>
        </p:nvSpPr>
        <p:spPr bwMode="gray">
          <a:xfrm>
            <a:off x="1803573" y="2751768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D4C9477-6E25-95B0-C55A-AED607E07058}"/>
              </a:ext>
            </a:extLst>
          </p:cNvPr>
          <p:cNvSpPr/>
          <p:nvPr/>
        </p:nvSpPr>
        <p:spPr bwMode="gray">
          <a:xfrm>
            <a:off x="1803573" y="3111807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520A202-BBB1-1CE7-A38E-FA45044DF715}"/>
              </a:ext>
            </a:extLst>
          </p:cNvPr>
          <p:cNvSpPr/>
          <p:nvPr/>
        </p:nvSpPr>
        <p:spPr bwMode="gray">
          <a:xfrm>
            <a:off x="1803573" y="3471846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27059AC-F3CF-4998-4032-7DBEA21A9D27}"/>
              </a:ext>
            </a:extLst>
          </p:cNvPr>
          <p:cNvSpPr/>
          <p:nvPr/>
        </p:nvSpPr>
        <p:spPr bwMode="gray">
          <a:xfrm>
            <a:off x="1803573" y="3831889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C050872-BDC0-6F14-F30F-4C7859C10A33}"/>
              </a:ext>
            </a:extLst>
          </p:cNvPr>
          <p:cNvSpPr/>
          <p:nvPr/>
        </p:nvSpPr>
        <p:spPr bwMode="gray">
          <a:xfrm>
            <a:off x="1799691" y="4191931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676AE39-2651-6C58-9C07-6CFEC8CFC105}"/>
              </a:ext>
            </a:extLst>
          </p:cNvPr>
          <p:cNvSpPr/>
          <p:nvPr/>
        </p:nvSpPr>
        <p:spPr bwMode="gray">
          <a:xfrm>
            <a:off x="2159730" y="2391730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FA0A3BA-36FF-72FB-DEEE-E47897F7DBB9}"/>
              </a:ext>
            </a:extLst>
          </p:cNvPr>
          <p:cNvSpPr/>
          <p:nvPr/>
        </p:nvSpPr>
        <p:spPr bwMode="gray">
          <a:xfrm>
            <a:off x="2159730" y="2751769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E6B35B8-116F-70CB-00E3-77F84DF68C03}"/>
              </a:ext>
            </a:extLst>
          </p:cNvPr>
          <p:cNvSpPr/>
          <p:nvPr/>
        </p:nvSpPr>
        <p:spPr bwMode="gray">
          <a:xfrm>
            <a:off x="2159730" y="3111808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9A007B8-5076-0CCA-8740-B58B577DF052}"/>
              </a:ext>
            </a:extLst>
          </p:cNvPr>
          <p:cNvSpPr/>
          <p:nvPr/>
        </p:nvSpPr>
        <p:spPr bwMode="gray">
          <a:xfrm>
            <a:off x="2159730" y="3471847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1F4AF8D-87E9-D168-CCCF-20A8D9386CB3}"/>
              </a:ext>
            </a:extLst>
          </p:cNvPr>
          <p:cNvSpPr/>
          <p:nvPr/>
        </p:nvSpPr>
        <p:spPr bwMode="gray">
          <a:xfrm>
            <a:off x="2159730" y="3831890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65FA5EE-DF0B-2CC1-B1D4-0994D9F2667D}"/>
              </a:ext>
            </a:extLst>
          </p:cNvPr>
          <p:cNvSpPr/>
          <p:nvPr/>
        </p:nvSpPr>
        <p:spPr bwMode="gray">
          <a:xfrm>
            <a:off x="2155848" y="4191932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3CEA679-7736-A731-B754-919568EF5D2F}"/>
              </a:ext>
            </a:extLst>
          </p:cNvPr>
          <p:cNvSpPr/>
          <p:nvPr/>
        </p:nvSpPr>
        <p:spPr bwMode="gray">
          <a:xfrm>
            <a:off x="2519767" y="2391730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C11F96A-96DE-52D5-165E-E52E58FF38F8}"/>
              </a:ext>
            </a:extLst>
          </p:cNvPr>
          <p:cNvSpPr/>
          <p:nvPr/>
        </p:nvSpPr>
        <p:spPr bwMode="gray">
          <a:xfrm>
            <a:off x="2519767" y="2751769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92E1D37-6932-0872-8F26-3C9E2BC1DF28}"/>
              </a:ext>
            </a:extLst>
          </p:cNvPr>
          <p:cNvSpPr/>
          <p:nvPr/>
        </p:nvSpPr>
        <p:spPr bwMode="gray">
          <a:xfrm>
            <a:off x="2519767" y="3111808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4B4F54A-06F0-76FE-288F-7D2A51B27EDC}"/>
              </a:ext>
            </a:extLst>
          </p:cNvPr>
          <p:cNvSpPr/>
          <p:nvPr/>
        </p:nvSpPr>
        <p:spPr bwMode="gray">
          <a:xfrm>
            <a:off x="2519767" y="3471847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0A78183-A302-FCE6-6346-2FC9446B4F25}"/>
              </a:ext>
            </a:extLst>
          </p:cNvPr>
          <p:cNvSpPr/>
          <p:nvPr/>
        </p:nvSpPr>
        <p:spPr bwMode="gray">
          <a:xfrm>
            <a:off x="2519767" y="3831890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CABBAF9-0976-AD38-8FFA-D53009C03F44}"/>
              </a:ext>
            </a:extLst>
          </p:cNvPr>
          <p:cNvSpPr/>
          <p:nvPr/>
        </p:nvSpPr>
        <p:spPr bwMode="gray">
          <a:xfrm>
            <a:off x="2515885" y="4191932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12EAE68-298F-BC66-34D2-C121AD5ECFD0}"/>
              </a:ext>
            </a:extLst>
          </p:cNvPr>
          <p:cNvSpPr/>
          <p:nvPr/>
        </p:nvSpPr>
        <p:spPr bwMode="gray">
          <a:xfrm>
            <a:off x="2883697" y="2391730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7D938D1-3234-846B-AF2E-87D824E2284F}"/>
              </a:ext>
            </a:extLst>
          </p:cNvPr>
          <p:cNvSpPr/>
          <p:nvPr/>
        </p:nvSpPr>
        <p:spPr bwMode="gray">
          <a:xfrm>
            <a:off x="2883697" y="2751769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239D21D-78F0-8FAB-1036-63063818ABD3}"/>
              </a:ext>
            </a:extLst>
          </p:cNvPr>
          <p:cNvSpPr/>
          <p:nvPr/>
        </p:nvSpPr>
        <p:spPr bwMode="gray">
          <a:xfrm>
            <a:off x="2883697" y="3111808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02850E5-C73F-5A7D-A384-D2D08796B575}"/>
              </a:ext>
            </a:extLst>
          </p:cNvPr>
          <p:cNvSpPr/>
          <p:nvPr/>
        </p:nvSpPr>
        <p:spPr bwMode="gray">
          <a:xfrm>
            <a:off x="2883697" y="3471847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1266DC4-1E90-E83B-F1F3-97E8463E7CF1}"/>
              </a:ext>
            </a:extLst>
          </p:cNvPr>
          <p:cNvSpPr/>
          <p:nvPr/>
        </p:nvSpPr>
        <p:spPr bwMode="gray">
          <a:xfrm>
            <a:off x="2883697" y="3831890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549DFF3-23B3-0879-6439-76B5AFFAC7C4}"/>
              </a:ext>
            </a:extLst>
          </p:cNvPr>
          <p:cNvSpPr/>
          <p:nvPr/>
        </p:nvSpPr>
        <p:spPr bwMode="gray">
          <a:xfrm>
            <a:off x="2879815" y="4191932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EB20802-2B54-8F5B-D0AA-ED8354674D4D}"/>
              </a:ext>
            </a:extLst>
          </p:cNvPr>
          <p:cNvSpPr/>
          <p:nvPr/>
        </p:nvSpPr>
        <p:spPr bwMode="gray">
          <a:xfrm>
            <a:off x="3239867" y="2392134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75C9B957-FBA3-6D53-1102-36E29C1FF2B7}"/>
              </a:ext>
            </a:extLst>
          </p:cNvPr>
          <p:cNvSpPr/>
          <p:nvPr/>
        </p:nvSpPr>
        <p:spPr bwMode="gray">
          <a:xfrm>
            <a:off x="3239867" y="2752173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B7C2E0D-395C-D2B3-A29C-0B4DE7297EC9}"/>
              </a:ext>
            </a:extLst>
          </p:cNvPr>
          <p:cNvSpPr/>
          <p:nvPr/>
        </p:nvSpPr>
        <p:spPr bwMode="gray">
          <a:xfrm>
            <a:off x="3239867" y="3112212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0DB2DB-9B4E-2B89-AFB9-FBD843769557}"/>
              </a:ext>
            </a:extLst>
          </p:cNvPr>
          <p:cNvSpPr/>
          <p:nvPr/>
        </p:nvSpPr>
        <p:spPr bwMode="gray">
          <a:xfrm>
            <a:off x="3239867" y="3472251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C3F137C-84A2-FCB2-C61D-69B1C5FC6BEC}"/>
              </a:ext>
            </a:extLst>
          </p:cNvPr>
          <p:cNvSpPr/>
          <p:nvPr/>
        </p:nvSpPr>
        <p:spPr bwMode="gray">
          <a:xfrm>
            <a:off x="3239867" y="3832294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8D21FF6-2FF6-31B6-A5CB-C2BF4E387CF6}"/>
              </a:ext>
            </a:extLst>
          </p:cNvPr>
          <p:cNvSpPr/>
          <p:nvPr/>
        </p:nvSpPr>
        <p:spPr bwMode="gray">
          <a:xfrm>
            <a:off x="3235985" y="4192336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D0D2223-6D93-EF5A-E3AE-1B63A0AF1D26}"/>
              </a:ext>
            </a:extLst>
          </p:cNvPr>
          <p:cNvSpPr/>
          <p:nvPr/>
        </p:nvSpPr>
        <p:spPr bwMode="gray">
          <a:xfrm>
            <a:off x="3599890" y="2392134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9DAC390-D0FC-45FA-7318-CDF6FD6FBBB1}"/>
              </a:ext>
            </a:extLst>
          </p:cNvPr>
          <p:cNvSpPr/>
          <p:nvPr/>
        </p:nvSpPr>
        <p:spPr bwMode="gray">
          <a:xfrm>
            <a:off x="3599890" y="2752173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DAE1CCF-BC38-1B6C-5E4D-6948D19746E3}"/>
              </a:ext>
            </a:extLst>
          </p:cNvPr>
          <p:cNvSpPr/>
          <p:nvPr/>
        </p:nvSpPr>
        <p:spPr bwMode="gray">
          <a:xfrm>
            <a:off x="3599890" y="3112212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E4DC3AB-4047-4F84-DD42-50FDB1C15020}"/>
              </a:ext>
            </a:extLst>
          </p:cNvPr>
          <p:cNvSpPr/>
          <p:nvPr/>
        </p:nvSpPr>
        <p:spPr bwMode="gray">
          <a:xfrm>
            <a:off x="3599890" y="3472251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F75D34C-AA7A-0178-0A8C-DE6B62934A5F}"/>
              </a:ext>
            </a:extLst>
          </p:cNvPr>
          <p:cNvSpPr/>
          <p:nvPr/>
        </p:nvSpPr>
        <p:spPr bwMode="gray">
          <a:xfrm>
            <a:off x="3599890" y="3832294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8778C4D-3183-C117-3D6B-3805D5DED61C}"/>
              </a:ext>
            </a:extLst>
          </p:cNvPr>
          <p:cNvSpPr/>
          <p:nvPr/>
        </p:nvSpPr>
        <p:spPr bwMode="gray">
          <a:xfrm>
            <a:off x="3596008" y="4192336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1B04C48-3DF0-8258-E441-9B2818F78F51}"/>
                  </a:ext>
                </a:extLst>
              </p:cNvPr>
              <p:cNvSpPr txBox="1"/>
              <p:nvPr/>
            </p:nvSpPr>
            <p:spPr bwMode="gray">
              <a:xfrm>
                <a:off x="1719869" y="4292128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1B04C48-3DF0-8258-E441-9B2818F78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719869" y="4292128"/>
                <a:ext cx="231651" cy="2316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22BF4D3-1720-2E73-AD7E-5AA1F840153D}"/>
                  </a:ext>
                </a:extLst>
              </p:cNvPr>
              <p:cNvSpPr txBox="1"/>
              <p:nvPr/>
            </p:nvSpPr>
            <p:spPr bwMode="gray">
              <a:xfrm>
                <a:off x="2079132" y="4292292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22BF4D3-1720-2E73-AD7E-5AA1F8401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79132" y="4292292"/>
                <a:ext cx="231651" cy="2316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7C983DF-32D4-911D-52EA-272BA642C233}"/>
                  </a:ext>
                </a:extLst>
              </p:cNvPr>
              <p:cNvSpPr txBox="1"/>
              <p:nvPr/>
            </p:nvSpPr>
            <p:spPr bwMode="gray">
              <a:xfrm>
                <a:off x="2438395" y="4293105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7C983DF-32D4-911D-52EA-272BA642C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438395" y="4293105"/>
                <a:ext cx="231651" cy="2316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F0D1C62-6E37-9130-4960-C84608B538C4}"/>
                  </a:ext>
                </a:extLst>
              </p:cNvPr>
              <p:cNvSpPr txBox="1"/>
              <p:nvPr/>
            </p:nvSpPr>
            <p:spPr bwMode="gray">
              <a:xfrm>
                <a:off x="2797658" y="4292127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F0D1C62-6E37-9130-4960-C84608B53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797658" y="4292127"/>
                <a:ext cx="231651" cy="2316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0B163CF-7AA1-BD4B-BF8F-77F8C16A18AD}"/>
                  </a:ext>
                </a:extLst>
              </p:cNvPr>
              <p:cNvSpPr txBox="1"/>
              <p:nvPr/>
            </p:nvSpPr>
            <p:spPr bwMode="gray">
              <a:xfrm>
                <a:off x="3156921" y="4295980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0B163CF-7AA1-BD4B-BF8F-77F8C16A1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156921" y="4295980"/>
                <a:ext cx="231651" cy="2316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149B3FB-7179-AC18-D19F-645C15F5814B}"/>
                  </a:ext>
                </a:extLst>
              </p:cNvPr>
              <p:cNvSpPr txBox="1"/>
              <p:nvPr/>
            </p:nvSpPr>
            <p:spPr bwMode="gray">
              <a:xfrm>
                <a:off x="3516186" y="4287499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149B3FB-7179-AC18-D19F-645C15F58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16186" y="4287499"/>
                <a:ext cx="231651" cy="2316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653A7F5-FE59-765D-A1E1-2A22F0F65FF2}"/>
                  </a:ext>
                </a:extLst>
              </p:cNvPr>
              <p:cNvSpPr txBox="1"/>
              <p:nvPr/>
            </p:nvSpPr>
            <p:spPr bwMode="gray">
              <a:xfrm>
                <a:off x="1616149" y="4123995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653A7F5-FE59-765D-A1E1-2A22F0F65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16149" y="4123995"/>
                <a:ext cx="231651" cy="2316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3EE5F0C-4818-C672-3C71-9E7B60162532}"/>
                  </a:ext>
                </a:extLst>
              </p:cNvPr>
              <p:cNvSpPr txBox="1"/>
              <p:nvPr/>
            </p:nvSpPr>
            <p:spPr bwMode="gray">
              <a:xfrm>
                <a:off x="1616149" y="3755341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3EE5F0C-4818-C672-3C71-9E7B60162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16149" y="3755341"/>
                <a:ext cx="231651" cy="2316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CC61BB5-02D2-64AF-AFFC-4345CE1F39B1}"/>
                  </a:ext>
                </a:extLst>
              </p:cNvPr>
              <p:cNvSpPr txBox="1"/>
              <p:nvPr/>
            </p:nvSpPr>
            <p:spPr bwMode="gray">
              <a:xfrm>
                <a:off x="1616149" y="3412997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CC61BB5-02D2-64AF-AFFC-4345CE1F3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16149" y="3412997"/>
                <a:ext cx="231651" cy="23165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E1DC364-D9A9-F694-FE85-36CAE50E5D45}"/>
                  </a:ext>
                </a:extLst>
              </p:cNvPr>
              <p:cNvSpPr txBox="1"/>
              <p:nvPr/>
            </p:nvSpPr>
            <p:spPr bwMode="gray">
              <a:xfrm>
                <a:off x="1616149" y="3048056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E1DC364-D9A9-F694-FE85-36CAE50E5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16149" y="3048056"/>
                <a:ext cx="231651" cy="23165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AC6C0E1-1028-AB3C-B43E-4F3204AF6EB3}"/>
                  </a:ext>
                </a:extLst>
              </p:cNvPr>
              <p:cNvSpPr txBox="1"/>
              <p:nvPr/>
            </p:nvSpPr>
            <p:spPr bwMode="gray">
              <a:xfrm>
                <a:off x="1616149" y="2679764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AC6C0E1-1028-AB3C-B43E-4F3204AF6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16149" y="2679764"/>
                <a:ext cx="231651" cy="23165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26D0B11-6ABC-4158-383E-3CC8BCD54D6F}"/>
                  </a:ext>
                </a:extLst>
              </p:cNvPr>
              <p:cNvSpPr txBox="1"/>
              <p:nvPr/>
            </p:nvSpPr>
            <p:spPr bwMode="gray">
              <a:xfrm>
                <a:off x="1616149" y="2325999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26D0B11-6ABC-4158-383E-3CC8BCD54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16149" y="2325999"/>
                <a:ext cx="231651" cy="23165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A160120-5C06-8C93-BF84-B33D1871CBBD}"/>
              </a:ext>
            </a:extLst>
          </p:cNvPr>
          <p:cNvCxnSpPr>
            <a:cxnSpLocks/>
            <a:stCxn id="83" idx="1"/>
            <a:endCxn id="62" idx="6"/>
          </p:cNvCxnSpPr>
          <p:nvPr/>
        </p:nvCxnSpPr>
        <p:spPr bwMode="gray">
          <a:xfrm flipH="1" flipV="1">
            <a:off x="3671898" y="2428138"/>
            <a:ext cx="756086" cy="10332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A92EA857-75C5-9E07-E6AA-21C9DC6AFBC2}"/>
              </a:ext>
            </a:extLst>
          </p:cNvPr>
          <p:cNvSpPr txBox="1"/>
          <p:nvPr/>
        </p:nvSpPr>
        <p:spPr bwMode="gray">
          <a:xfrm>
            <a:off x="4427984" y="2415638"/>
            <a:ext cx="1707360" cy="2316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1200" i="1" dirty="0">
                <a:solidFill>
                  <a:srgbClr val="C00000"/>
                </a:solidFill>
              </a:rPr>
              <a:t>Ergebnis: Wurf war eine (6,6)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B706997-3B15-C6A0-8A83-A875C5FBC11A}"/>
              </a:ext>
            </a:extLst>
          </p:cNvPr>
          <p:cNvCxnSpPr>
            <a:cxnSpLocks/>
            <a:stCxn id="90" idx="1"/>
            <a:endCxn id="59" idx="6"/>
          </p:cNvCxnSpPr>
          <p:nvPr/>
        </p:nvCxnSpPr>
        <p:spPr bwMode="gray">
          <a:xfrm flipH="1">
            <a:off x="3311875" y="3008410"/>
            <a:ext cx="946285" cy="49984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EDA03C7E-8B51-5078-916C-D4774D4838E5}"/>
              </a:ext>
            </a:extLst>
          </p:cNvPr>
          <p:cNvSpPr txBox="1"/>
          <p:nvPr/>
        </p:nvSpPr>
        <p:spPr bwMode="gray">
          <a:xfrm>
            <a:off x="4258160" y="2892584"/>
            <a:ext cx="1707360" cy="2316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1200" i="1" dirty="0">
                <a:solidFill>
                  <a:srgbClr val="C00000"/>
                </a:solidFill>
              </a:rPr>
              <a:t>Ergebnis: Erster Würfel war eine 5, zweiter Würfel war eine 3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57357FCC-2AF0-8E47-0D72-F80122E25DF7}"/>
              </a:ext>
            </a:extLst>
          </p:cNvPr>
          <p:cNvSpPr/>
          <p:nvPr/>
        </p:nvSpPr>
        <p:spPr bwMode="gray">
          <a:xfrm rot="8072243">
            <a:off x="1295892" y="3181144"/>
            <a:ext cx="2861309" cy="324439"/>
          </a:xfrm>
          <a:prstGeom prst="ellipse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2AFB8A4-C6E9-0218-A593-B21BD6FBD923}"/>
              </a:ext>
            </a:extLst>
          </p:cNvPr>
          <p:cNvCxnSpPr>
            <a:cxnSpLocks/>
            <a:stCxn id="97" idx="1"/>
            <a:endCxn id="95" idx="6"/>
          </p:cNvCxnSpPr>
          <p:nvPr/>
        </p:nvCxnSpPr>
        <p:spPr bwMode="gray">
          <a:xfrm flipH="1" flipV="1">
            <a:off x="1723122" y="4363124"/>
            <a:ext cx="1059094" cy="38564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8B0892A6-921C-1D5E-4D1B-67520E150AA9}"/>
              </a:ext>
            </a:extLst>
          </p:cNvPr>
          <p:cNvSpPr txBox="1"/>
          <p:nvPr/>
        </p:nvSpPr>
        <p:spPr bwMode="gray">
          <a:xfrm>
            <a:off x="2782216" y="4632944"/>
            <a:ext cx="3183304" cy="2316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1200" i="1" dirty="0">
                <a:solidFill>
                  <a:srgbClr val="C00000"/>
                </a:solidFill>
              </a:rPr>
              <a:t>Ereignis: Beide Würfel haben die gleiche Zahl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F3B5C4F-AC40-02E4-BDCD-71D448A19C13}"/>
              </a:ext>
            </a:extLst>
          </p:cNvPr>
          <p:cNvSpPr/>
          <p:nvPr/>
        </p:nvSpPr>
        <p:spPr bwMode="gray">
          <a:xfrm rot="13518375">
            <a:off x="1305141" y="3155546"/>
            <a:ext cx="2861309" cy="324439"/>
          </a:xfrm>
          <a:prstGeom prst="ellipse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938C833-7DCA-1E4F-D4BC-EDD779E86717}"/>
              </a:ext>
            </a:extLst>
          </p:cNvPr>
          <p:cNvCxnSpPr>
            <a:cxnSpLocks/>
            <a:stCxn id="102" idx="1"/>
            <a:endCxn id="100" idx="2"/>
          </p:cNvCxnSpPr>
          <p:nvPr/>
        </p:nvCxnSpPr>
        <p:spPr bwMode="gray">
          <a:xfrm flipH="1">
            <a:off x="3742000" y="3869376"/>
            <a:ext cx="365383" cy="4654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5ACFEBA8-5A22-CEAF-EFE6-F7A28046D231}"/>
              </a:ext>
            </a:extLst>
          </p:cNvPr>
          <p:cNvSpPr txBox="1"/>
          <p:nvPr/>
        </p:nvSpPr>
        <p:spPr bwMode="gray">
          <a:xfrm>
            <a:off x="4107383" y="3753550"/>
            <a:ext cx="3183304" cy="2316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1200" i="1" dirty="0">
                <a:solidFill>
                  <a:srgbClr val="C00000"/>
                </a:solidFill>
              </a:rPr>
              <a:t>Ereignis: Summe der Augenzahlen ist 7</a:t>
            </a:r>
          </a:p>
        </p:txBody>
      </p:sp>
    </p:spTree>
    <p:extLst>
      <p:ext uri="{BB962C8B-B14F-4D97-AF65-F5344CB8AC3E}">
        <p14:creationId xmlns:p14="http://schemas.microsoft.com/office/powerpoint/2010/main" val="31067213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3" grpId="0"/>
      <p:bldP spid="90" grpId="0"/>
      <p:bldP spid="95" grpId="0" animBg="1"/>
      <p:bldP spid="97" grpId="0"/>
      <p:bldP spid="100" grpId="0" animBg="1"/>
      <p:bldP spid="10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F31E9C1-CAAE-5E01-0930-8A0DEAC487D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dirty="0"/>
                  <a:t>Wir wollen jedem Ereignis eine Wahrscheinlichkeit zuordnen. </a:t>
                </a:r>
              </a:p>
              <a:p>
                <a:pPr lvl="1"/>
                <a:r>
                  <a:rPr lang="de-DE" sz="1200" dirty="0"/>
                  <a:t>Ist nur möglich wenn wir (maximal) </a:t>
                </a:r>
                <a:r>
                  <a:rPr lang="de-DE" sz="1200" b="1" dirty="0"/>
                  <a:t>abzählbar unendlich </a:t>
                </a:r>
                <a:r>
                  <a:rPr lang="de-DE" sz="1200" dirty="0"/>
                  <a:t>viele Ereignisse haben.</a:t>
                </a:r>
              </a:p>
              <a:p>
                <a:pPr lvl="1"/>
                <a:r>
                  <a:rPr lang="de-DE" sz="1200" dirty="0"/>
                  <a:t>Aus diesem Grund beschränken wir unsere Ereignisse auf ein </a:t>
                </a:r>
                <a:r>
                  <a:rPr lang="de-DE" sz="1200" b="1" dirty="0"/>
                  <a:t>Ereignissystem</a:t>
                </a:r>
                <a:r>
                  <a:rPr lang="de-DE" sz="1200" dirty="0"/>
                  <a:t>.</a:t>
                </a:r>
              </a:p>
              <a:p>
                <a:endParaRPr lang="de-DE" b="1" dirty="0">
                  <a:solidFill>
                    <a:schemeClr val="accent1"/>
                  </a:solidFill>
                </a:endParaRPr>
              </a:p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(Ereignissystem)</a:t>
                </a:r>
                <a:r>
                  <a:rPr lang="de-DE" dirty="0"/>
                  <a:t>. Ein Ereignissystem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dirty="0"/>
                  <a:t> zur Ergebnismenge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dirty="0"/>
                  <a:t> ist eine Menge von Teilmengen von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dirty="0"/>
                  <a:t>, wobei gilt:</a:t>
                </a:r>
              </a:p>
              <a:p>
                <a:pPr lvl="4">
                  <a:buFont typeface="+mj-lt"/>
                  <a:buAutoNum type="arabicPeriod"/>
                </a:pPr>
                <a:r>
                  <a:rPr lang="de-DE" sz="1200" b="1" dirty="0"/>
                  <a:t>Abschluss unter sicherem Ereignis</a:t>
                </a:r>
                <a:r>
                  <a:rPr lang="de-DE" sz="1200" b="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endParaRPr lang="de-DE" sz="1200" dirty="0"/>
              </a:p>
              <a:p>
                <a:pPr lvl="4">
                  <a:buFont typeface="+mj-lt"/>
                  <a:buAutoNum type="arabicPeriod"/>
                </a:pPr>
                <a:r>
                  <a:rPr lang="de-DE" sz="1200" b="1" dirty="0"/>
                  <a:t>Abschluss unter dem Komplement</a:t>
                </a:r>
                <a:r>
                  <a:rPr lang="de-DE" sz="1200" dirty="0"/>
                  <a:t>: </a:t>
                </a:r>
                <a14:m>
                  <m:oMath xmlns:m="http://schemas.openxmlformats.org/officeDocument/2006/math">
                    <m:r>
                      <a:rPr lang="de-DE" sz="1200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ℱ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:</m:t>
                    </m:r>
                    <m:acc>
                      <m:accPr>
                        <m:chr m:val="̅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de-DE" sz="12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sz="1200" dirty="0"/>
                  <a:t>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∖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sz="1200" dirty="0"/>
                  <a:t>)</a:t>
                </a:r>
              </a:p>
              <a:p>
                <a:pPr lvl="4">
                  <a:buFont typeface="+mj-lt"/>
                  <a:buAutoNum type="arabicPeriod"/>
                </a:pPr>
                <a:r>
                  <a:rPr lang="de-DE" sz="1200" b="1" dirty="0"/>
                  <a:t>Abschluss unter abzählbarer Vereinigung</a:t>
                </a:r>
                <a:r>
                  <a:rPr lang="de-DE" sz="1200" dirty="0"/>
                  <a:t>:</a:t>
                </a:r>
                <a:r>
                  <a:rPr lang="de-DE" sz="1200" b="0" dirty="0"/>
                  <a:t>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ℱ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endParaRPr lang="de-DE" sz="1200" dirty="0"/>
              </a:p>
              <a:p>
                <a:pPr marL="270000" lvl="4" indent="0">
                  <a:buNone/>
                </a:pPr>
                <a:r>
                  <a:rPr lang="de-DE" dirty="0"/>
                  <a:t>Wir bezeichnen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dirty="0"/>
                  <a:t> als das </a:t>
                </a:r>
                <a:r>
                  <a:rPr lang="de-DE" b="1" dirty="0"/>
                  <a:t>sichere Ereignis </a:t>
                </a:r>
                <a:r>
                  <a:rPr lang="de-DE" dirty="0"/>
                  <a:t>und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∅∈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dirty="0"/>
                  <a:t> als </a:t>
                </a:r>
                <a:r>
                  <a:rPr lang="de-DE" b="1" dirty="0"/>
                  <a:t>unmögliches Ereignis</a:t>
                </a:r>
                <a:r>
                  <a:rPr lang="de-DE" dirty="0"/>
                  <a:t>.</a:t>
                </a:r>
              </a:p>
              <a:p>
                <a:pPr lvl="1"/>
                <a:endParaRPr lang="de-DE" sz="1200" b="1" dirty="0">
                  <a:solidFill>
                    <a:schemeClr val="accent2"/>
                  </a:solidFill>
                </a:endParaRPr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 (</a:t>
                </a:r>
                <a14:m>
                  <m:oMath xmlns:m="http://schemas.openxmlformats.org/officeDocument/2006/math">
                    <m:r>
                      <a:rPr lang="de-DE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de-DE" b="1" dirty="0">
                    <a:solidFill>
                      <a:schemeClr val="accent2"/>
                    </a:solidFill>
                  </a:rPr>
                  <a:t>-Algebra)</a:t>
                </a:r>
                <a:r>
                  <a:rPr lang="de-DE" dirty="0"/>
                  <a:t>. Ein Ereignissystem wird auch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de-DE" b="1" dirty="0"/>
                  <a:t>-Algebra</a:t>
                </a:r>
                <a:r>
                  <a:rPr lang="de-DE" dirty="0"/>
                  <a:t> genannt. </a:t>
                </a: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F31E9C1-CAAE-5E01-0930-8A0DEAC487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D606BA5-17FE-3E78-3689-22914C02B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Ereignissystem</a:t>
            </a:r>
          </a:p>
        </p:txBody>
      </p:sp>
    </p:spTree>
    <p:extLst>
      <p:ext uri="{BB962C8B-B14F-4D97-AF65-F5344CB8AC3E}">
        <p14:creationId xmlns:p14="http://schemas.microsoft.com/office/powerpoint/2010/main" val="10386743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8F5F036-A769-582D-FC3E-31209AC8223A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(Wahrscheinlichkeitsraum)</a:t>
                </a:r>
                <a:r>
                  <a:rPr lang="de-DE" dirty="0"/>
                  <a:t>. Ein Wahrscheinlichkeitsraum ist ein Tripel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ℱ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lang="de-DE" dirty="0"/>
                  <a:t> bestehend aus</a:t>
                </a:r>
              </a:p>
              <a:p>
                <a:pPr lvl="1"/>
                <a:r>
                  <a:rPr lang="de-DE" sz="1200" dirty="0"/>
                  <a:t>einer Ergebnismenge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sz="1200" dirty="0"/>
                  <a:t>, </a:t>
                </a:r>
              </a:p>
              <a:p>
                <a:pPr lvl="1"/>
                <a:r>
                  <a:rPr lang="de-DE" sz="1200" dirty="0"/>
                  <a:t>einem Ereignissystem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sz="1200" dirty="0"/>
                  <a:t> und </a:t>
                </a:r>
              </a:p>
              <a:p>
                <a:pPr lvl="1"/>
                <a:r>
                  <a:rPr lang="de-DE" sz="1200" dirty="0"/>
                  <a:t>einer Wahrscheinlichkeitsverteilung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ℱ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de-DE" sz="1200" dirty="0"/>
                  <a:t> mit folgenden drei Eigenschaften:</a:t>
                </a:r>
              </a:p>
              <a:p>
                <a:pPr lvl="2">
                  <a:buFont typeface="+mj-lt"/>
                  <a:buAutoNum type="arabicPeriod"/>
                </a:pPr>
                <a:r>
                  <a:rPr lang="de-DE" sz="1200" b="1" dirty="0"/>
                  <a:t>Nicht-Negativität</a:t>
                </a:r>
                <a:r>
                  <a:rPr lang="de-DE" sz="1200" dirty="0"/>
                  <a:t>: Für alle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sz="1200" dirty="0"/>
                  <a:t>, </a:t>
                </a:r>
                <a14:m>
                  <m:oMath xmlns:m="http://schemas.openxmlformats.org/officeDocument/2006/math"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de-DE" sz="1200" dirty="0"/>
                  <a:t>.</a:t>
                </a:r>
              </a:p>
              <a:p>
                <a:pPr lvl="2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de-DE" sz="1200" b="1" i="1" dirty="0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de-DE" sz="1200" b="1" dirty="0"/>
                  <a:t>-Additivität</a:t>
                </a:r>
                <a:r>
                  <a:rPr lang="de-DE" sz="1200" dirty="0"/>
                  <a:t>:</a:t>
                </a:r>
                <a:r>
                  <a:rPr lang="de-DE" sz="1200" b="0" dirty="0"/>
                  <a:t> Für alle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sz="1200" dirty="0"/>
                  <a:t>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=∅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⇔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de-DE" sz="1200" dirty="0"/>
                  <a:t> gilt </a:t>
                </a:r>
                <a:endParaRPr lang="en-US" sz="1200" b="0" i="1" dirty="0">
                  <a:latin typeface="Cambria Math" panose="02040503050406030204" pitchFamily="18" charset="0"/>
                </a:endParaRPr>
              </a:p>
              <a:p>
                <a:pPr marL="536575" lvl="2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∪⋯∪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+⋯+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1200" dirty="0"/>
              </a:p>
              <a:p>
                <a:pPr lvl="2">
                  <a:buFont typeface="+mj-lt"/>
                  <a:buAutoNum type="arabicPeriod" startAt="3"/>
                </a:pPr>
                <a:r>
                  <a:rPr lang="de-DE" sz="1200" b="1" dirty="0"/>
                  <a:t>Normierung</a:t>
                </a:r>
                <a:r>
                  <a:rPr lang="de-DE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sz="1200" dirty="0"/>
                  <a:t>.</a:t>
                </a:r>
              </a:p>
              <a:p>
                <a:pPr lvl="1" indent="-359991"/>
                <a:r>
                  <a:rPr lang="de-DE" sz="1200" b="1" dirty="0">
                    <a:solidFill>
                      <a:schemeClr val="accent2"/>
                    </a:solidFill>
                  </a:rPr>
                  <a:t>Bemerkung (Wahrscheinlichkeitsverteilung)</a:t>
                </a:r>
              </a:p>
              <a:p>
                <a:pPr lvl="2"/>
                <a:r>
                  <a:rPr lang="de-DE" sz="1200" dirty="0"/>
                  <a:t>Die Wahrscheinlichkeitsverteilung wird auch als Wahrscheinlichkeitsmaß oder kurz als Verteilung bezeichnet.</a:t>
                </a:r>
              </a:p>
              <a:p>
                <a:pPr lvl="2"/>
                <a:r>
                  <a:rPr lang="de-DE" sz="1200" dirty="0"/>
                  <a:t>Die drei Regeln 1. – 3. sind die sogenannten Kolmogorov-Axiome</a:t>
                </a:r>
              </a:p>
              <a:p>
                <a:pPr lvl="2"/>
                <a:endParaRPr lang="de-DE" sz="1200" dirty="0"/>
              </a:p>
              <a:p>
                <a:endParaRPr lang="de-DE" sz="1200" dirty="0"/>
              </a:p>
              <a:p>
                <a:pPr lvl="2">
                  <a:buFont typeface="+mj-lt"/>
                  <a:buAutoNum type="arabicPeriod"/>
                </a:pPr>
                <a:endParaRPr lang="de-DE" sz="1200" dirty="0"/>
              </a:p>
              <a:p>
                <a:pPr lvl="2">
                  <a:buFont typeface="+mj-lt"/>
                  <a:buAutoNum type="arabicPeriod"/>
                </a:pPr>
                <a:endParaRPr lang="de-DE" sz="120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8F5F036-A769-582D-FC3E-31209AC822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E527968-143C-84C0-2592-6EC072893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Wahrscheinlichkeitsraum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922FC0D-33E6-3717-4DCF-E163D201D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92280" y="1635646"/>
            <a:ext cx="870432" cy="87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BC4D19-CDC8-71DD-CDF5-905EE0A48054}"/>
              </a:ext>
            </a:extLst>
          </p:cNvPr>
          <p:cNvSpPr txBox="1"/>
          <p:nvPr/>
        </p:nvSpPr>
        <p:spPr bwMode="gray">
          <a:xfrm>
            <a:off x="6771412" y="2521049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Andrey Kolmogorov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(1903 – 1987)</a:t>
            </a:r>
          </a:p>
        </p:txBody>
      </p:sp>
      <p:pic>
        <p:nvPicPr>
          <p:cNvPr id="6" name="Picture 2" descr="Grundbegriffe der Wahrscheinlichkeitsrechnung“ (A Kolmogoroff) – Buch  gebraucht kaufen – A02pt0HK01ZZc">
            <a:extLst>
              <a:ext uri="{FF2B5EF4-FFF2-40B4-BE49-F238E27FC236}">
                <a16:creationId xmlns:a16="http://schemas.microsoft.com/office/drawing/2014/main" id="{DE9B154E-389D-D97E-20DC-5C41D86F29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69571" y="1576334"/>
            <a:ext cx="726832" cy="115864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4187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5785A3B-37AD-0935-8A90-FB01E1A75EA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Beispiel</a:t>
                </a:r>
                <a:r>
                  <a:rPr lang="de-DE" dirty="0"/>
                  <a:t>. Wahrscheinlichkeitsraum für den Wurf einer fairen Münze</a:t>
                </a:r>
              </a:p>
              <a:p>
                <a:pPr lvl="1"/>
                <a:r>
                  <a:rPr lang="de-DE" sz="1200" b="1" dirty="0"/>
                  <a:t>Ergebnismenge</a:t>
                </a:r>
                <a:r>
                  <a:rPr lang="de-DE" sz="1200" dirty="0"/>
                  <a:t>: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={ </m:t>
                    </m:r>
                    <m:r>
                      <m:rPr>
                        <m:nor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Kopf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Zahl</m:t>
                    </m:r>
                    <m:r>
                      <m:rPr>
                        <m:nor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de-DE" sz="1200" dirty="0"/>
              </a:p>
              <a:p>
                <a:pPr lvl="1"/>
                <a:endParaRPr lang="de-DE" sz="1200" b="1" dirty="0"/>
              </a:p>
              <a:p>
                <a:pPr lvl="1"/>
                <a:r>
                  <a:rPr lang="de-DE" sz="1200" b="1" dirty="0"/>
                  <a:t>Mögliches Ereignissystem</a:t>
                </a:r>
                <a:r>
                  <a:rPr lang="de-DE" sz="1200" dirty="0"/>
                  <a:t>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ℱ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={ ∅, </m:t>
                    </m:r>
                    <m:d>
                      <m:dPr>
                        <m:begChr m:val="{"/>
                        <m:endChr m:val="}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de-DE" sz="1200" b="0" i="0" smtClean="0">
                            <a:latin typeface="Cambria Math" panose="02040503050406030204" pitchFamily="18" charset="0"/>
                          </a:rPr>
                          <m:t>Kopf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de-DE" sz="1200" b="0" i="0" smtClean="0">
                            <a:latin typeface="Cambria Math" panose="02040503050406030204" pitchFamily="18" charset="0"/>
                          </a:rPr>
                          <m:t>Zahl</m:t>
                        </m:r>
                        <m:r>
                          <m:rPr>
                            <m:nor/>
                          </m:rPr>
                          <a:rPr lang="de-DE" sz="1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de-DE" sz="1200" b="0" i="0" smtClean="0">
                            <a:latin typeface="Cambria Math" panose="02040503050406030204" pitchFamily="18" charset="0"/>
                          </a:rPr>
                          <m:t>Kopf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de-DE" sz="1200" b="0" i="0" smtClean="0">
                            <a:latin typeface="Cambria Math" panose="02040503050406030204" pitchFamily="18" charset="0"/>
                          </a:rPr>
                          <m:t>Zahl</m:t>
                        </m:r>
                        <m:r>
                          <m:rPr>
                            <m:nor/>
                          </m:rPr>
                          <a:rPr lang="de-DE" sz="1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de-DE" sz="1200" dirty="0"/>
              </a:p>
              <a:p>
                <a:pPr lvl="1"/>
                <a:endParaRPr lang="de-DE" sz="1200" b="1" dirty="0"/>
              </a:p>
              <a:p>
                <a:pPr lvl="1"/>
                <a:r>
                  <a:rPr lang="de-DE" sz="1200" b="1" dirty="0"/>
                  <a:t>Wahrscheinlichkeitsverteilung</a:t>
                </a:r>
                <a:r>
                  <a:rPr lang="de-DE" sz="1200" dirty="0"/>
                  <a:t>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de-DE" sz="1200" b="0" dirty="0"/>
              </a:p>
              <a:p>
                <a:pPr lvl="2"/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Kopf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Zahl</m:t>
                            </m:r>
                            <m:r>
                              <m:rPr>
                                <m:nor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de-DE" sz="1200" dirty="0"/>
              </a:p>
              <a:p>
                <a:pPr lvl="2"/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Kopf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nor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Zahl</m:t>
                            </m:r>
                            <m:r>
                              <m:rPr>
                                <m:nor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de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5785A3B-37AD-0935-8A90-FB01E1A75E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5804863-0BC5-EEE0-81D7-0DE447CD1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eines Wahrscheinlichkeitsraums</a:t>
            </a:r>
          </a:p>
        </p:txBody>
      </p:sp>
      <p:pic>
        <p:nvPicPr>
          <p:cNvPr id="1028" name="Picture 4" descr="Ein-euro-münze Isoliert über Weiß - Vorder- Und Rückseite Vintage  Lizenzfreie Fotos, Bilder Und Stock Fotografie. Image 52913236.">
            <a:extLst>
              <a:ext uri="{FF2B5EF4-FFF2-40B4-BE49-F238E27FC236}">
                <a16:creationId xmlns:a16="http://schemas.microsoft.com/office/drawing/2014/main" id="{5083B1DD-8C67-7A92-7B10-210F07753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16216" y="1347614"/>
            <a:ext cx="2137420" cy="142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5028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342900" indent="-342900"/>
                <a:r>
                  <a:rPr lang="de-DE" altLang="en-DE" dirty="0"/>
                  <a:t>Organisatorisches</a:t>
                </a:r>
              </a:p>
              <a:p>
                <a:pPr marL="342900" indent="-342900"/>
                <a:r>
                  <a:rPr lang="de-DE" altLang="en-DE" dirty="0"/>
                  <a:t>Wahrscheinlichkeitsbegriff</a:t>
                </a:r>
              </a:p>
              <a:p>
                <a:pPr marL="342900" indent="-342900"/>
                <a:r>
                  <a:rPr lang="de-DE" altLang="en-DE" dirty="0"/>
                  <a:t>Geschichte der Wahrscheinlichkeit</a:t>
                </a:r>
              </a:p>
              <a:p>
                <a:pPr marL="342900" indent="-342900"/>
                <a:r>
                  <a:rPr lang="de-DE" dirty="0"/>
                  <a:t>Wahrscheinlichkeitsräume</a:t>
                </a:r>
                <a:r>
                  <a:rPr lang="en-GB" dirty="0"/>
                  <a:t> 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dirty="0"/>
                  <a:t>-Algebra</a:t>
                </a:r>
              </a:p>
              <a:p>
                <a:pPr marL="342900" indent="-342900"/>
                <a:r>
                  <a:rPr lang="de-DE" altLang="en-DE" b="1" dirty="0"/>
                  <a:t>Rechenregeln von Wahrscheinlichkeitsräumen</a:t>
                </a:r>
              </a:p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Gleichverteilung</a:t>
                </a:r>
              </a:p>
              <a:p>
                <a:pPr marL="342900" indent="-342900"/>
                <a:r>
                  <a:rPr lang="en-US" altLang="en-DE" i="1" dirty="0">
                    <a:solidFill>
                      <a:schemeClr val="accent5"/>
                    </a:solidFill>
                  </a:rPr>
                  <a:t>Counting</a:t>
                </a:r>
                <a:r>
                  <a:rPr lang="de-DE" altLang="en-DE" dirty="0">
                    <a:solidFill>
                      <a:schemeClr val="accent5"/>
                    </a:solidFill>
                  </a:rPr>
                  <a:t> Prinzip</a:t>
                </a:r>
              </a:p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Permutationen, Variationen und Kombinationen</a:t>
                </a:r>
              </a:p>
              <a:p>
                <a:pPr marL="614125" lvl="1" indent="-342900"/>
                <a:r>
                  <a:rPr lang="de-DE" altLang="en-DE" dirty="0">
                    <a:solidFill>
                      <a:schemeClr val="accent5"/>
                    </a:solidFill>
                  </a:rPr>
                  <a:t>Numerische Approximation</a:t>
                </a:r>
                <a:endParaRPr lang="de-DE" altLang="en-DE" b="1" dirty="0"/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223960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4562B89-2F42-462A-10A0-E7E4F975064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162225" cy="3563938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Satz (Wahrscheinlichkeit des Gegenereignisses)</a:t>
                </a:r>
                <a:r>
                  <a:rPr lang="de-DE" dirty="0"/>
                  <a:t>. Für alle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dirty="0"/>
                  <a:t> gilt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ar>
                            <m:barPr>
                              <m:pos m:val="top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ba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e-DE" dirty="0"/>
              </a:p>
              <a:p>
                <a:pPr lvl="1"/>
                <a:r>
                  <a:rPr lang="de-DE" sz="1200" b="1" dirty="0"/>
                  <a:t>Beweis</a:t>
                </a:r>
                <a:r>
                  <a:rPr lang="de-DE" sz="1200" dirty="0"/>
                  <a:t>: Für alle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sz="1200" dirty="0"/>
                  <a:t> gilt,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∪</m:t>
                    </m:r>
                    <m:acc>
                      <m:accPr>
                        <m:chr m:val="̅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∩</m:t>
                    </m:r>
                    <m:acc>
                      <m:accPr>
                        <m:chr m:val="̅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de-DE" sz="1200" dirty="0"/>
                  <a:t>. Nach 2. und 3. folgt </a:t>
                </a:r>
                <a:endParaRPr lang="en-US" sz="1200" b="0" i="0" dirty="0">
                  <a:latin typeface="Cambria Math" panose="02040503050406030204" pitchFamily="18" charset="0"/>
                </a:endParaRP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∪</m:t>
                          </m:r>
                          <m:acc>
                            <m:accPr>
                              <m:chr m:val="̅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de-DE" b="1" dirty="0">
                  <a:solidFill>
                    <a:schemeClr val="accent1"/>
                  </a:solidFill>
                </a:endParaRPr>
              </a:p>
              <a:p>
                <a:pPr marL="268287" lvl="1" indent="0">
                  <a:buNone/>
                </a:pPr>
                <a:endParaRPr lang="de-DE" b="1" dirty="0">
                  <a:solidFill>
                    <a:schemeClr val="accent1"/>
                  </a:solidFill>
                </a:endParaRPr>
              </a:p>
              <a:p>
                <a:r>
                  <a:rPr lang="de-DE" b="1" dirty="0">
                    <a:solidFill>
                      <a:schemeClr val="accent1"/>
                    </a:solidFill>
                  </a:rPr>
                  <a:t>Korollar (Wahrscheinlichkeit der leeren Menge)</a:t>
                </a:r>
                <a:r>
                  <a:rPr lang="de-DE" dirty="0"/>
                  <a:t>. Es gilt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.</a:t>
                </a:r>
              </a:p>
              <a:p>
                <a:pPr lvl="1"/>
                <a:r>
                  <a:rPr lang="de-DE" sz="1200" b="1" dirty="0"/>
                  <a:t>Beweis</a:t>
                </a:r>
                <a:r>
                  <a:rPr lang="de-DE" sz="1200" dirty="0"/>
                  <a:t>: Benutze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sz="1200" dirty="0"/>
                  <a:t> im vorherigen Satz und 3. </a:t>
                </a:r>
              </a:p>
              <a:p>
                <a:pPr lvl="1"/>
                <a:endParaRPr lang="de-DE" dirty="0"/>
              </a:p>
              <a:p>
                <a:r>
                  <a:rPr lang="de-DE" b="1" dirty="0">
                    <a:solidFill>
                      <a:schemeClr val="accent1"/>
                    </a:solidFill>
                  </a:rPr>
                  <a:t>Satz (Endliche Additivität)</a:t>
                </a:r>
                <a:r>
                  <a:rPr lang="de-DE" dirty="0"/>
                  <a:t>. Für alle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dirty="0"/>
                  <a:t> </a:t>
                </a:r>
                <a:r>
                  <a:rPr lang="en-US" dirty="0"/>
                  <a:t>gilt</a:t>
                </a:r>
                <a:r>
                  <a:rPr lang="de-DE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  <a:p>
                <a:pPr lvl="1"/>
                <a:r>
                  <a:rPr lang="de-DE" sz="1200" b="1" dirty="0"/>
                  <a:t>Beweis</a:t>
                </a:r>
                <a:r>
                  <a:rPr lang="de-DE" sz="1200" dirty="0"/>
                  <a:t>: Sei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∖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∖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de-DE" sz="1200" dirty="0"/>
                  <a:t>. Dann gilt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200" dirty="0"/>
                  <a:t>. Daher gilt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de-DE" sz="1200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de-DE" sz="1200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4562B89-2F42-462A-10A0-E7E4F97506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162225" cy="3563938"/>
              </a:xfrm>
              <a:blipFill>
                <a:blip r:embed="rId3"/>
                <a:stretch>
                  <a:fillRect t="-355" r="-617" b="-709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5316AFB-6BE7-31BF-2279-85FBD9050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Rechenregeln für Wahrscheinlichkeiten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0B44966-568E-58B7-306F-DEC263EDB934}"/>
                  </a:ext>
                </a:extLst>
              </p:cNvPr>
              <p:cNvSpPr txBox="1"/>
              <p:nvPr/>
            </p:nvSpPr>
            <p:spPr bwMode="gray">
              <a:xfrm>
                <a:off x="7164288" y="1260474"/>
                <a:ext cx="1896481" cy="126182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de-DE" sz="1000" b="1" dirty="0"/>
                  <a:t>Kolmogorov Axiome</a:t>
                </a:r>
              </a:p>
              <a:p>
                <a:pPr>
                  <a:buFont typeface="+mj-lt"/>
                  <a:buAutoNum type="arabicPeriod"/>
                </a:pPr>
                <a:endParaRPr lang="de-DE" sz="1000" dirty="0"/>
              </a:p>
              <a:p>
                <a:pPr>
                  <a:buFont typeface="+mj-lt"/>
                  <a:buAutoNum type="arabicPeriod"/>
                </a:pPr>
                <a:r>
                  <a:rPr lang="de-DE" sz="800" dirty="0"/>
                  <a:t> Für alle </a:t>
                </a:r>
                <a14:m>
                  <m:oMath xmlns:m="http://schemas.openxmlformats.org/officeDocument/2006/math"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800" i="1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sz="800" dirty="0"/>
                  <a:t>, </a:t>
                </a:r>
                <a14:m>
                  <m:oMath xmlns:m="http://schemas.openxmlformats.org/officeDocument/2006/math">
                    <m:r>
                      <a:rPr lang="en-US" sz="800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de-DE" sz="800" dirty="0"/>
              </a:p>
              <a:p>
                <a:pPr>
                  <a:buFont typeface="+mj-lt"/>
                  <a:buAutoNum type="arabicPeriod"/>
                </a:pPr>
                <a:r>
                  <a:rPr lang="de-DE" sz="800" dirty="0"/>
                  <a:t> Für alle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sz="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800" i="1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sz="8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800" i="1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sz="800" dirty="0"/>
                  <a:t>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800" i="1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de-DE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sz="800" i="1">
                        <a:latin typeface="Cambria Math" panose="02040503050406030204" pitchFamily="18" charset="0"/>
                      </a:rPr>
                      <m:t>=∅</m:t>
                    </m:r>
                    <m:r>
                      <a:rPr lang="en-US" sz="800" i="1">
                        <a:latin typeface="Cambria Math" panose="02040503050406030204" pitchFamily="18" charset="0"/>
                      </a:rPr>
                      <m:t>⇔</m:t>
                    </m:r>
                    <m:r>
                      <a:rPr lang="en-US" sz="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sz="800" dirty="0"/>
                  <a:t> gilt </a:t>
                </a:r>
                <a:endParaRPr lang="en-US" sz="800" i="1" dirty="0">
                  <a:latin typeface="Cambria Math" panose="02040503050406030204" pitchFamily="18" charset="0"/>
                </a:endParaRPr>
              </a:p>
              <a:p>
                <a:pPr marL="536575" lvl="2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ctrlPr>
                                <a:rPr lang="de-DE" sz="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de-DE" sz="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sz="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de-DE" sz="800" dirty="0"/>
              </a:p>
              <a:p>
                <a:pPr>
                  <a:buFont typeface="+mj-lt"/>
                  <a:buAutoNum type="arabicPeriod"/>
                </a:pPr>
                <a:r>
                  <a:rPr lang="de-DE" sz="800" dirty="0"/>
                  <a:t> Es gilt </a:t>
                </a:r>
                <a14:m>
                  <m:oMath xmlns:m="http://schemas.openxmlformats.org/officeDocument/2006/math"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8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de-DE" sz="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0B44966-568E-58B7-306F-DEC263ED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4288" y="1260474"/>
                <a:ext cx="1896481" cy="1261820"/>
              </a:xfrm>
              <a:prstGeom prst="rect">
                <a:avLst/>
              </a:prstGeom>
              <a:blipFill>
                <a:blip r:embed="rId4"/>
                <a:stretch>
                  <a:fillRect b="-313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D4F19A62-4078-757A-C7F9-ABAC7F8D1493}"/>
              </a:ext>
            </a:extLst>
          </p:cNvPr>
          <p:cNvSpPr/>
          <p:nvPr/>
        </p:nvSpPr>
        <p:spPr bwMode="gray">
          <a:xfrm>
            <a:off x="6588224" y="2766927"/>
            <a:ext cx="1872208" cy="108012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3CBA23-BB46-4C42-1FED-B22FA75192E6}"/>
                  </a:ext>
                </a:extLst>
              </p:cNvPr>
              <p:cNvSpPr txBox="1"/>
              <p:nvPr/>
            </p:nvSpPr>
            <p:spPr bwMode="gray">
              <a:xfrm>
                <a:off x="8434222" y="2651101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3CBA23-BB46-4C42-1FED-B22FA7519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434222" y="2651101"/>
                <a:ext cx="231651" cy="2316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 10">
            <a:extLst>
              <a:ext uri="{FF2B5EF4-FFF2-40B4-BE49-F238E27FC236}">
                <a16:creationId xmlns:a16="http://schemas.microsoft.com/office/drawing/2014/main" id="{5117CB47-7489-50B6-26D3-8166541030FA}"/>
              </a:ext>
            </a:extLst>
          </p:cNvPr>
          <p:cNvSpPr/>
          <p:nvPr/>
        </p:nvSpPr>
        <p:spPr bwMode="gray">
          <a:xfrm>
            <a:off x="7357868" y="3069362"/>
            <a:ext cx="171075" cy="409278"/>
          </a:xfrm>
          <a:custGeom>
            <a:avLst/>
            <a:gdLst>
              <a:gd name="connsiteX0" fmla="*/ 85538 w 171075"/>
              <a:gd name="connsiteY0" fmla="*/ 0 h 409278"/>
              <a:gd name="connsiteX1" fmla="*/ 86713 w 171075"/>
              <a:gd name="connsiteY1" fmla="*/ 969 h 409278"/>
              <a:gd name="connsiteX2" fmla="*/ 171075 w 171075"/>
              <a:gd name="connsiteY2" fmla="*/ 204638 h 409278"/>
              <a:gd name="connsiteX3" fmla="*/ 86713 w 171075"/>
              <a:gd name="connsiteY3" fmla="*/ 408308 h 409278"/>
              <a:gd name="connsiteX4" fmla="*/ 85538 w 171075"/>
              <a:gd name="connsiteY4" fmla="*/ 409278 h 409278"/>
              <a:gd name="connsiteX5" fmla="*/ 84363 w 171075"/>
              <a:gd name="connsiteY5" fmla="*/ 408308 h 409278"/>
              <a:gd name="connsiteX6" fmla="*/ 0 w 171075"/>
              <a:gd name="connsiteY6" fmla="*/ 204638 h 409278"/>
              <a:gd name="connsiteX7" fmla="*/ 84363 w 171075"/>
              <a:gd name="connsiteY7" fmla="*/ 969 h 409278"/>
              <a:gd name="connsiteX8" fmla="*/ 85538 w 171075"/>
              <a:gd name="connsiteY8" fmla="*/ 0 h 409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075" h="409278">
                <a:moveTo>
                  <a:pt x="85538" y="0"/>
                </a:moveTo>
                <a:lnTo>
                  <a:pt x="86713" y="969"/>
                </a:lnTo>
                <a:cubicBezTo>
                  <a:pt x="138836" y="53092"/>
                  <a:pt x="171075" y="125100"/>
                  <a:pt x="171075" y="204638"/>
                </a:cubicBezTo>
                <a:cubicBezTo>
                  <a:pt x="171075" y="284176"/>
                  <a:pt x="138836" y="356184"/>
                  <a:pt x="86713" y="408308"/>
                </a:cubicBezTo>
                <a:lnTo>
                  <a:pt x="85538" y="409278"/>
                </a:lnTo>
                <a:lnTo>
                  <a:pt x="84363" y="408308"/>
                </a:lnTo>
                <a:cubicBezTo>
                  <a:pt x="32239" y="356184"/>
                  <a:pt x="0" y="284176"/>
                  <a:pt x="0" y="204638"/>
                </a:cubicBezTo>
                <a:cubicBezTo>
                  <a:pt x="0" y="125100"/>
                  <a:pt x="32239" y="53092"/>
                  <a:pt x="84363" y="969"/>
                </a:cubicBezTo>
                <a:lnTo>
                  <a:pt x="85538" y="0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5366912F-A0B1-E894-B844-3E75B491D9EA}"/>
                  </a:ext>
                </a:extLst>
              </p:cNvPr>
              <p:cNvSpPr/>
              <p:nvPr/>
            </p:nvSpPr>
            <p:spPr bwMode="gray">
              <a:xfrm>
                <a:off x="6952879" y="2985968"/>
                <a:ext cx="490527" cy="576064"/>
              </a:xfrm>
              <a:custGeom>
                <a:avLst/>
                <a:gdLst>
                  <a:gd name="connsiteX0" fmla="*/ 288032 w 490527"/>
                  <a:gd name="connsiteY0" fmla="*/ 0 h 576064"/>
                  <a:gd name="connsiteX1" fmla="*/ 449074 w 490527"/>
                  <a:gd name="connsiteY1" fmla="*/ 49191 h 576064"/>
                  <a:gd name="connsiteX2" fmla="*/ 490527 w 490527"/>
                  <a:gd name="connsiteY2" fmla="*/ 83394 h 576064"/>
                  <a:gd name="connsiteX3" fmla="*/ 489352 w 490527"/>
                  <a:gd name="connsiteY3" fmla="*/ 84363 h 576064"/>
                  <a:gd name="connsiteX4" fmla="*/ 404989 w 490527"/>
                  <a:gd name="connsiteY4" fmla="*/ 288032 h 576064"/>
                  <a:gd name="connsiteX5" fmla="*/ 489352 w 490527"/>
                  <a:gd name="connsiteY5" fmla="*/ 491702 h 576064"/>
                  <a:gd name="connsiteX6" fmla="*/ 490527 w 490527"/>
                  <a:gd name="connsiteY6" fmla="*/ 492672 h 576064"/>
                  <a:gd name="connsiteX7" fmla="*/ 449074 w 490527"/>
                  <a:gd name="connsiteY7" fmla="*/ 526873 h 576064"/>
                  <a:gd name="connsiteX8" fmla="*/ 288032 w 490527"/>
                  <a:gd name="connsiteY8" fmla="*/ 576064 h 576064"/>
                  <a:gd name="connsiteX9" fmla="*/ 0 w 490527"/>
                  <a:gd name="connsiteY9" fmla="*/ 288032 h 576064"/>
                  <a:gd name="connsiteX10" fmla="*/ 288032 w 490527"/>
                  <a:gd name="connsiteY10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90527" h="576064">
                    <a:moveTo>
                      <a:pt x="288032" y="0"/>
                    </a:moveTo>
                    <a:cubicBezTo>
                      <a:pt x="347685" y="0"/>
                      <a:pt x="403103" y="18135"/>
                      <a:pt x="449074" y="49191"/>
                    </a:cubicBezTo>
                    <a:lnTo>
                      <a:pt x="490527" y="83394"/>
                    </a:lnTo>
                    <a:lnTo>
                      <a:pt x="489352" y="84363"/>
                    </a:lnTo>
                    <a:cubicBezTo>
                      <a:pt x="437228" y="136486"/>
                      <a:pt x="404989" y="208494"/>
                      <a:pt x="404989" y="288032"/>
                    </a:cubicBezTo>
                    <a:cubicBezTo>
                      <a:pt x="404989" y="367570"/>
                      <a:pt x="437228" y="439578"/>
                      <a:pt x="489352" y="491702"/>
                    </a:cubicBezTo>
                    <a:lnTo>
                      <a:pt x="490527" y="492672"/>
                    </a:lnTo>
                    <a:lnTo>
                      <a:pt x="449074" y="526873"/>
                    </a:lnTo>
                    <a:cubicBezTo>
                      <a:pt x="403103" y="557930"/>
                      <a:pt x="347685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5366912F-A0B1-E894-B844-3E75B491D9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952879" y="2985968"/>
                <a:ext cx="490527" cy="576064"/>
              </a:xfrm>
              <a:custGeom>
                <a:avLst/>
                <a:gdLst>
                  <a:gd name="connsiteX0" fmla="*/ 288032 w 490527"/>
                  <a:gd name="connsiteY0" fmla="*/ 0 h 576064"/>
                  <a:gd name="connsiteX1" fmla="*/ 449074 w 490527"/>
                  <a:gd name="connsiteY1" fmla="*/ 49191 h 576064"/>
                  <a:gd name="connsiteX2" fmla="*/ 490527 w 490527"/>
                  <a:gd name="connsiteY2" fmla="*/ 83394 h 576064"/>
                  <a:gd name="connsiteX3" fmla="*/ 489352 w 490527"/>
                  <a:gd name="connsiteY3" fmla="*/ 84363 h 576064"/>
                  <a:gd name="connsiteX4" fmla="*/ 404989 w 490527"/>
                  <a:gd name="connsiteY4" fmla="*/ 288032 h 576064"/>
                  <a:gd name="connsiteX5" fmla="*/ 489352 w 490527"/>
                  <a:gd name="connsiteY5" fmla="*/ 491702 h 576064"/>
                  <a:gd name="connsiteX6" fmla="*/ 490527 w 490527"/>
                  <a:gd name="connsiteY6" fmla="*/ 492672 h 576064"/>
                  <a:gd name="connsiteX7" fmla="*/ 449074 w 490527"/>
                  <a:gd name="connsiteY7" fmla="*/ 526873 h 576064"/>
                  <a:gd name="connsiteX8" fmla="*/ 288032 w 490527"/>
                  <a:gd name="connsiteY8" fmla="*/ 576064 h 576064"/>
                  <a:gd name="connsiteX9" fmla="*/ 0 w 490527"/>
                  <a:gd name="connsiteY9" fmla="*/ 288032 h 576064"/>
                  <a:gd name="connsiteX10" fmla="*/ 288032 w 490527"/>
                  <a:gd name="connsiteY10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90527" h="576064">
                    <a:moveTo>
                      <a:pt x="288032" y="0"/>
                    </a:moveTo>
                    <a:cubicBezTo>
                      <a:pt x="347685" y="0"/>
                      <a:pt x="403103" y="18135"/>
                      <a:pt x="449074" y="49191"/>
                    </a:cubicBezTo>
                    <a:lnTo>
                      <a:pt x="490527" y="83394"/>
                    </a:lnTo>
                    <a:lnTo>
                      <a:pt x="489352" y="84363"/>
                    </a:lnTo>
                    <a:cubicBezTo>
                      <a:pt x="437228" y="136486"/>
                      <a:pt x="404989" y="208494"/>
                      <a:pt x="404989" y="288032"/>
                    </a:cubicBezTo>
                    <a:cubicBezTo>
                      <a:pt x="404989" y="367570"/>
                      <a:pt x="437228" y="439578"/>
                      <a:pt x="489352" y="491702"/>
                    </a:cubicBezTo>
                    <a:lnTo>
                      <a:pt x="490527" y="492672"/>
                    </a:lnTo>
                    <a:lnTo>
                      <a:pt x="449074" y="526873"/>
                    </a:lnTo>
                    <a:cubicBezTo>
                      <a:pt x="403103" y="557930"/>
                      <a:pt x="347685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8ACC30FE-CC13-71BB-5259-A378696BB198}"/>
                  </a:ext>
                </a:extLst>
              </p:cNvPr>
              <p:cNvSpPr/>
              <p:nvPr/>
            </p:nvSpPr>
            <p:spPr bwMode="gray">
              <a:xfrm>
                <a:off x="7443405" y="2985968"/>
                <a:ext cx="490526" cy="576064"/>
              </a:xfrm>
              <a:custGeom>
                <a:avLst/>
                <a:gdLst>
                  <a:gd name="connsiteX0" fmla="*/ 202494 w 490526"/>
                  <a:gd name="connsiteY0" fmla="*/ 0 h 576064"/>
                  <a:gd name="connsiteX1" fmla="*/ 490526 w 490526"/>
                  <a:gd name="connsiteY1" fmla="*/ 288032 h 576064"/>
                  <a:gd name="connsiteX2" fmla="*/ 202494 w 490526"/>
                  <a:gd name="connsiteY2" fmla="*/ 576064 h 576064"/>
                  <a:gd name="connsiteX3" fmla="*/ 41452 w 490526"/>
                  <a:gd name="connsiteY3" fmla="*/ 526873 h 576064"/>
                  <a:gd name="connsiteX4" fmla="*/ 0 w 490526"/>
                  <a:gd name="connsiteY4" fmla="*/ 492672 h 576064"/>
                  <a:gd name="connsiteX5" fmla="*/ 1175 w 490526"/>
                  <a:gd name="connsiteY5" fmla="*/ 491702 h 576064"/>
                  <a:gd name="connsiteX6" fmla="*/ 85537 w 490526"/>
                  <a:gd name="connsiteY6" fmla="*/ 288032 h 576064"/>
                  <a:gd name="connsiteX7" fmla="*/ 1175 w 490526"/>
                  <a:gd name="connsiteY7" fmla="*/ 84363 h 576064"/>
                  <a:gd name="connsiteX8" fmla="*/ 0 w 490526"/>
                  <a:gd name="connsiteY8" fmla="*/ 83394 h 576064"/>
                  <a:gd name="connsiteX9" fmla="*/ 41452 w 490526"/>
                  <a:gd name="connsiteY9" fmla="*/ 49191 h 576064"/>
                  <a:gd name="connsiteX10" fmla="*/ 202494 w 490526"/>
                  <a:gd name="connsiteY10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90526" h="576064">
                    <a:moveTo>
                      <a:pt x="202494" y="0"/>
                    </a:moveTo>
                    <a:cubicBezTo>
                      <a:pt x="361570" y="0"/>
                      <a:pt x="490526" y="128956"/>
                      <a:pt x="490526" y="288032"/>
                    </a:cubicBezTo>
                    <a:cubicBezTo>
                      <a:pt x="490526" y="447108"/>
                      <a:pt x="361570" y="576064"/>
                      <a:pt x="202494" y="576064"/>
                    </a:cubicBezTo>
                    <a:cubicBezTo>
                      <a:pt x="142841" y="576064"/>
                      <a:pt x="87423" y="557930"/>
                      <a:pt x="41452" y="526873"/>
                    </a:cubicBezTo>
                    <a:lnTo>
                      <a:pt x="0" y="492672"/>
                    </a:lnTo>
                    <a:lnTo>
                      <a:pt x="1175" y="491702"/>
                    </a:lnTo>
                    <a:cubicBezTo>
                      <a:pt x="53298" y="439578"/>
                      <a:pt x="85537" y="367570"/>
                      <a:pt x="85537" y="288032"/>
                    </a:cubicBezTo>
                    <a:cubicBezTo>
                      <a:pt x="85537" y="208494"/>
                      <a:pt x="53298" y="136486"/>
                      <a:pt x="1175" y="84363"/>
                    </a:cubicBezTo>
                    <a:lnTo>
                      <a:pt x="0" y="83394"/>
                    </a:lnTo>
                    <a:lnTo>
                      <a:pt x="41452" y="49191"/>
                    </a:lnTo>
                    <a:cubicBezTo>
                      <a:pt x="87423" y="18135"/>
                      <a:pt x="142841" y="0"/>
                      <a:pt x="20249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8ACC30FE-CC13-71BB-5259-A378696BB1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443405" y="2985968"/>
                <a:ext cx="490526" cy="576064"/>
              </a:xfrm>
              <a:custGeom>
                <a:avLst/>
                <a:gdLst>
                  <a:gd name="connsiteX0" fmla="*/ 202494 w 490526"/>
                  <a:gd name="connsiteY0" fmla="*/ 0 h 576064"/>
                  <a:gd name="connsiteX1" fmla="*/ 490526 w 490526"/>
                  <a:gd name="connsiteY1" fmla="*/ 288032 h 576064"/>
                  <a:gd name="connsiteX2" fmla="*/ 202494 w 490526"/>
                  <a:gd name="connsiteY2" fmla="*/ 576064 h 576064"/>
                  <a:gd name="connsiteX3" fmla="*/ 41452 w 490526"/>
                  <a:gd name="connsiteY3" fmla="*/ 526873 h 576064"/>
                  <a:gd name="connsiteX4" fmla="*/ 0 w 490526"/>
                  <a:gd name="connsiteY4" fmla="*/ 492672 h 576064"/>
                  <a:gd name="connsiteX5" fmla="*/ 1175 w 490526"/>
                  <a:gd name="connsiteY5" fmla="*/ 491702 h 576064"/>
                  <a:gd name="connsiteX6" fmla="*/ 85537 w 490526"/>
                  <a:gd name="connsiteY6" fmla="*/ 288032 h 576064"/>
                  <a:gd name="connsiteX7" fmla="*/ 1175 w 490526"/>
                  <a:gd name="connsiteY7" fmla="*/ 84363 h 576064"/>
                  <a:gd name="connsiteX8" fmla="*/ 0 w 490526"/>
                  <a:gd name="connsiteY8" fmla="*/ 83394 h 576064"/>
                  <a:gd name="connsiteX9" fmla="*/ 41452 w 490526"/>
                  <a:gd name="connsiteY9" fmla="*/ 49191 h 576064"/>
                  <a:gd name="connsiteX10" fmla="*/ 202494 w 490526"/>
                  <a:gd name="connsiteY10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90526" h="576064">
                    <a:moveTo>
                      <a:pt x="202494" y="0"/>
                    </a:moveTo>
                    <a:cubicBezTo>
                      <a:pt x="361570" y="0"/>
                      <a:pt x="490526" y="128956"/>
                      <a:pt x="490526" y="288032"/>
                    </a:cubicBezTo>
                    <a:cubicBezTo>
                      <a:pt x="490526" y="447108"/>
                      <a:pt x="361570" y="576064"/>
                      <a:pt x="202494" y="576064"/>
                    </a:cubicBezTo>
                    <a:cubicBezTo>
                      <a:pt x="142841" y="576064"/>
                      <a:pt x="87423" y="557930"/>
                      <a:pt x="41452" y="526873"/>
                    </a:cubicBezTo>
                    <a:lnTo>
                      <a:pt x="0" y="492672"/>
                    </a:lnTo>
                    <a:lnTo>
                      <a:pt x="1175" y="491702"/>
                    </a:lnTo>
                    <a:cubicBezTo>
                      <a:pt x="53298" y="439578"/>
                      <a:pt x="85537" y="367570"/>
                      <a:pt x="85537" y="288032"/>
                    </a:cubicBezTo>
                    <a:cubicBezTo>
                      <a:pt x="85537" y="208494"/>
                      <a:pt x="53298" y="136486"/>
                      <a:pt x="1175" y="84363"/>
                    </a:cubicBezTo>
                    <a:lnTo>
                      <a:pt x="0" y="83394"/>
                    </a:lnTo>
                    <a:lnTo>
                      <a:pt x="41452" y="49191"/>
                    </a:lnTo>
                    <a:cubicBezTo>
                      <a:pt x="87423" y="18135"/>
                      <a:pt x="142841" y="0"/>
                      <a:pt x="202494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653439-06A7-ED46-838B-AD02A8F82E69}"/>
              </a:ext>
            </a:extLst>
          </p:cNvPr>
          <p:cNvCxnSpPr>
            <a:cxnSpLocks/>
            <a:stCxn id="13" idx="0"/>
          </p:cNvCxnSpPr>
          <p:nvPr/>
        </p:nvCxnSpPr>
        <p:spPr bwMode="gray">
          <a:xfrm flipV="1">
            <a:off x="6907359" y="3562032"/>
            <a:ext cx="218024" cy="38766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B40BD7-42D1-117D-81BC-9148F2895B22}"/>
                  </a:ext>
                </a:extLst>
              </p:cNvPr>
              <p:cNvSpPr txBox="1"/>
              <p:nvPr/>
            </p:nvSpPr>
            <p:spPr bwMode="gray">
              <a:xfrm>
                <a:off x="6663802" y="3949696"/>
                <a:ext cx="487113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DE" sz="1200" i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B40BD7-42D1-117D-81BC-9148F2895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663802" y="3949696"/>
                <a:ext cx="487113" cy="2316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BE8D07-BD21-9A3A-290A-CEF6E2E0E2F0}"/>
              </a:ext>
            </a:extLst>
          </p:cNvPr>
          <p:cNvCxnSpPr>
            <a:cxnSpLocks/>
            <a:stCxn id="18" idx="0"/>
            <a:endCxn id="11" idx="3"/>
          </p:cNvCxnSpPr>
          <p:nvPr/>
        </p:nvCxnSpPr>
        <p:spPr bwMode="gray">
          <a:xfrm flipV="1">
            <a:off x="7293715" y="3477670"/>
            <a:ext cx="150866" cy="48520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1AF2C76-C657-0617-F889-080A685AAFA9}"/>
                  </a:ext>
                </a:extLst>
              </p:cNvPr>
              <p:cNvSpPr txBox="1"/>
              <p:nvPr/>
            </p:nvSpPr>
            <p:spPr bwMode="gray">
              <a:xfrm>
                <a:off x="7050158" y="3962873"/>
                <a:ext cx="487113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DE" sz="1200" i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1AF2C76-C657-0617-F889-080A685AA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50158" y="3962873"/>
                <a:ext cx="487113" cy="2316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3FF79C2-99DD-D906-3B36-1C1BFE0DB26A}"/>
              </a:ext>
            </a:extLst>
          </p:cNvPr>
          <p:cNvCxnSpPr>
            <a:cxnSpLocks/>
            <a:stCxn id="23" idx="0"/>
            <a:endCxn id="9" idx="2"/>
          </p:cNvCxnSpPr>
          <p:nvPr/>
        </p:nvCxnSpPr>
        <p:spPr bwMode="gray">
          <a:xfrm flipH="1" flipV="1">
            <a:off x="7645899" y="3562032"/>
            <a:ext cx="34139" cy="37587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DD5DFE-A623-635C-B9AF-2EE3D59C4918}"/>
                  </a:ext>
                </a:extLst>
              </p:cNvPr>
              <p:cNvSpPr txBox="1"/>
              <p:nvPr/>
            </p:nvSpPr>
            <p:spPr bwMode="gray">
              <a:xfrm>
                <a:off x="7436481" y="3937908"/>
                <a:ext cx="487113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DE" sz="1200" i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DD5DFE-A623-635C-B9AF-2EE3D59C4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436481" y="3937908"/>
                <a:ext cx="487113" cy="2316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81493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1562 0 " pathEditMode="relative" ptsTypes="AA">
                                      <p:cBhvr>
                                        <p:cTn id="9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1111 0 " pathEditMode="relative" ptsTypes="AA">
                                      <p:cBhvr>
                                        <p:cTn id="10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11" grpId="0" animBg="1"/>
      <p:bldP spid="10" grpId="0" animBg="1"/>
      <p:bldP spid="10" grpId="1" animBg="1"/>
      <p:bldP spid="9" grpId="0" animBg="1"/>
      <p:bldP spid="9" grpId="1" animBg="1"/>
      <p:bldP spid="13" grpId="0"/>
      <p:bldP spid="18" grpId="0"/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5785A3B-37AD-0935-8A90-FB01E1A75EA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Beispiel</a:t>
                </a:r>
                <a:r>
                  <a:rPr lang="de-DE" dirty="0"/>
                  <a:t>. Raucher in Nevada</a:t>
                </a:r>
              </a:p>
              <a:p>
                <a:pPr lvl="1"/>
                <a:r>
                  <a:rPr lang="de-DE" sz="1200" b="1" dirty="0"/>
                  <a:t>Szenario</a:t>
                </a:r>
                <a:r>
                  <a:rPr lang="de-DE" sz="1200" dirty="0"/>
                  <a:t>: 28% aller männlichen Einwohner in Nevada rauchen Zigaretten, 6 Prozent aller männlichen Einwohner in Nevada rauchen Zigarre, und 3 Prozent aller männlichen Einwohner in Nevada rauchen Zigarre und Zigarette. Wie groß ist der Prozentsatz von männlichen Einwohnern in Nevada, die nicht rauchen?</a:t>
                </a:r>
              </a:p>
              <a:p>
                <a:pPr lvl="1"/>
                <a:r>
                  <a:rPr lang="de-DE" sz="1200" b="1" dirty="0"/>
                  <a:t>Ergebnismenge</a:t>
                </a:r>
                <a:r>
                  <a:rPr lang="de-DE" sz="1200" dirty="0"/>
                  <a:t>: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1,2,…,1426793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de-DE" sz="1200" dirty="0"/>
                  <a:t> (eindeutige Zahl für jeden männlichen Einwohner)</a:t>
                </a:r>
              </a:p>
              <a:p>
                <a:pPr lvl="1"/>
                <a:r>
                  <a:rPr lang="de-DE" sz="1200" b="1" dirty="0"/>
                  <a:t>Zwei Ereignisse</a:t>
                </a:r>
                <a:r>
                  <a:rPr lang="de-DE" sz="1200" dirty="0"/>
                  <a:t>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Person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raucht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Zigarette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de-DE" sz="12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</a:rPr>
                      <m:t>Person</m:t>
                    </m:r>
                    <m:r>
                      <a:rPr lang="en-US" sz="12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2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</a:rPr>
                      <m:t>raucht</m:t>
                    </m:r>
                    <m:r>
                      <a:rPr lang="en-US" sz="12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Zigarre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de-DE" sz="1200" dirty="0"/>
              </a:p>
              <a:p>
                <a:pPr lvl="1"/>
                <a:r>
                  <a:rPr lang="de-DE" sz="1200" b="1" dirty="0"/>
                  <a:t>Lösung</a:t>
                </a:r>
                <a:r>
                  <a:rPr lang="de-DE" sz="1200" dirty="0"/>
                  <a:t>:</a:t>
                </a:r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=1−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200" b="0" dirty="0"/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1−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0.28+0.06−0.03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=0.69</m:t>
                      </m:r>
                    </m:oMath>
                  </m:oMathPara>
                </a14:m>
                <a:endParaRPr lang="de-DE" sz="1200" dirty="0"/>
              </a:p>
              <a:p>
                <a:pPr marL="536575" lvl="2" indent="0">
                  <a:buNone/>
                </a:pPr>
                <a:endParaRPr lang="de-DE" sz="1200" b="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5785A3B-37AD-0935-8A90-FB01E1A75E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5804863-0BC5-EEE0-81D7-0DE447CD1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für endliche Additivität</a:t>
            </a:r>
          </a:p>
        </p:txBody>
      </p:sp>
    </p:spTree>
    <p:extLst>
      <p:ext uri="{BB962C8B-B14F-4D97-AF65-F5344CB8AC3E}">
        <p14:creationId xmlns:p14="http://schemas.microsoft.com/office/powerpoint/2010/main" val="18008976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4562B89-2F42-462A-10A0-E7E4F975064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131590"/>
                <a:ext cx="6600071" cy="3563938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Satz (Monotonie)</a:t>
                </a:r>
                <a:r>
                  <a:rPr lang="de-DE" dirty="0"/>
                  <a:t>. Zusätzliche Ergebnisse können die Wahrscheinlichkeit eines Ereignisses nicht mindern, d. h. wenn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⊆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dirty="0"/>
                  <a:t>, dann ist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.</a:t>
                </a:r>
              </a:p>
              <a:p>
                <a:pPr lvl="1"/>
                <a:r>
                  <a:rPr lang="de-DE" sz="1200" b="1" dirty="0"/>
                  <a:t>Beweis</a:t>
                </a:r>
                <a:r>
                  <a:rPr lang="de-DE" sz="1200" dirty="0"/>
                  <a:t>: Sei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∖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sz="1200" dirty="0"/>
                  <a:t>. Dann gilt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1200" dirty="0"/>
                  <a:t>. Aus 1. und 2. folgt</a:t>
                </a:r>
                <a:endParaRPr lang="de-DE" sz="1200" b="0" i="0" dirty="0">
                  <a:latin typeface="Cambria Math" panose="02040503050406030204" pitchFamily="18" charset="0"/>
                </a:endParaRP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b="1" dirty="0">
                  <a:solidFill>
                    <a:schemeClr val="accent1"/>
                  </a:solidFill>
                </a:endParaRPr>
              </a:p>
              <a:p>
                <a:endParaRPr lang="de-DE" b="1" dirty="0">
                  <a:solidFill>
                    <a:schemeClr val="accent1"/>
                  </a:solidFill>
                </a:endParaRPr>
              </a:p>
              <a:p>
                <a:r>
                  <a:rPr lang="de-DE" b="1" dirty="0">
                    <a:solidFill>
                      <a:schemeClr val="accent1"/>
                    </a:solidFill>
                  </a:rPr>
                  <a:t>Satz (</a:t>
                </a:r>
                <a:r>
                  <a:rPr lang="en-US" b="1" i="1" dirty="0">
                    <a:solidFill>
                      <a:schemeClr val="accent1"/>
                    </a:solidFill>
                  </a:rPr>
                  <a:t>Union Bound</a:t>
                </a:r>
                <a:r>
                  <a:rPr lang="de-DE" b="1" dirty="0">
                    <a:solidFill>
                      <a:schemeClr val="accent1"/>
                    </a:solidFill>
                  </a:rPr>
                  <a:t>)</a:t>
                </a:r>
                <a:r>
                  <a:rPr lang="de-DE" dirty="0"/>
                  <a:t>. Die Vereinigung zweier Ereignisse tritt höchstens mit der Summe der Wahrscheinlichkeiten der Einzelereignisse ein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  <a:p>
                <a:pPr lvl="1"/>
                <a:r>
                  <a:rPr lang="de-DE" sz="1200" b="1" dirty="0"/>
                  <a:t>Beweis</a:t>
                </a:r>
                <a:r>
                  <a:rPr lang="de-DE" sz="1200" dirty="0"/>
                  <a:t>: Folgt direkt aus </a:t>
                </a:r>
                <a14:m>
                  <m:oMath xmlns:m="http://schemas.openxmlformats.org/officeDocument/2006/math">
                    <m:r>
                      <a:rPr lang="de-DE" sz="1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200" dirty="0"/>
                  <a:t>und 1. für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de-DE" sz="1200" dirty="0"/>
                  <a:t>.</a:t>
                </a:r>
              </a:p>
              <a:p>
                <a:pPr lvl="1"/>
                <a:endParaRPr lang="de-DE" dirty="0"/>
              </a:p>
              <a:p>
                <a:r>
                  <a:rPr lang="de-DE" b="1" dirty="0">
                    <a:solidFill>
                      <a:schemeClr val="accent1"/>
                    </a:solidFill>
                  </a:rPr>
                  <a:t>Satz (</a:t>
                </a:r>
                <a14:m>
                  <m:oMath xmlns:m="http://schemas.openxmlformats.org/officeDocument/2006/math">
                    <m:r>
                      <a:rPr lang="de-DE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de-DE" b="1" dirty="0">
                    <a:solidFill>
                      <a:schemeClr val="accent1"/>
                    </a:solidFill>
                  </a:rPr>
                  <a:t>-Stetigkeit)</a:t>
                </a:r>
                <a:r>
                  <a:rPr lang="de-DE" dirty="0"/>
                  <a:t>. Sei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ℕ</m:t>
                        </m:r>
                      </m:sub>
                    </m:sSub>
                  </m:oMath>
                </a14:m>
                <a:r>
                  <a:rPr lang="de-DE" dirty="0"/>
                  <a:t> eine Folge von Ereignissen, für die für alle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de-DE" dirty="0"/>
                  <a:t> gilt, dass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de-DE" dirty="0"/>
                  <a:t>. Sei zudem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⋃"/>
                        <m:supHide m:val="on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DE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ℕ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de-DE" dirty="0"/>
                  <a:t>. Dann ist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de-DE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de-DE" dirty="0"/>
              </a:p>
              <a:p>
                <a:pPr lvl="1"/>
                <a:r>
                  <a:rPr lang="de-DE" sz="1200" b="1" dirty="0"/>
                  <a:t>Beweis</a:t>
                </a:r>
                <a:r>
                  <a:rPr lang="de-DE" sz="1200" dirty="0"/>
                  <a:t>: Definiere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∖</m:t>
                    </m:r>
                    <m:nary>
                      <m:naryPr>
                        <m:chr m:val="⋃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de-DE" sz="1200" dirty="0"/>
                  <a:t>. Dann gilt aufgrund von 2.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supHide m:val="on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ℕ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de-DE" sz="1200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4562B89-2F42-462A-10A0-E7E4F97506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131590"/>
                <a:ext cx="6600071" cy="3563938"/>
              </a:xfrm>
              <a:blipFill>
                <a:blip r:embed="rId3"/>
                <a:stretch>
                  <a:fillRect t="-356" b="-373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5316AFB-6BE7-31BF-2279-85FBD9050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Rechenregeln für Wahrscheinlichkeiten (</a:t>
            </a:r>
            <a:r>
              <a:rPr lang="de-DE" dirty="0" err="1"/>
              <a:t>ctd</a:t>
            </a:r>
            <a:r>
              <a:rPr lang="de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0B44966-568E-58B7-306F-DEC263EDB934}"/>
                  </a:ext>
                </a:extLst>
              </p:cNvPr>
              <p:cNvSpPr txBox="1"/>
              <p:nvPr/>
            </p:nvSpPr>
            <p:spPr bwMode="gray">
              <a:xfrm>
                <a:off x="7164288" y="1260474"/>
                <a:ext cx="1896481" cy="126182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de-DE" sz="1000" b="1" dirty="0"/>
                  <a:t>Kolmogorov Axiome</a:t>
                </a:r>
              </a:p>
              <a:p>
                <a:pPr>
                  <a:buFont typeface="+mj-lt"/>
                  <a:buAutoNum type="arabicPeriod"/>
                </a:pPr>
                <a:endParaRPr lang="de-DE" sz="1000" dirty="0"/>
              </a:p>
              <a:p>
                <a:pPr>
                  <a:buFont typeface="+mj-lt"/>
                  <a:buAutoNum type="arabicPeriod"/>
                </a:pPr>
                <a:r>
                  <a:rPr lang="de-DE" sz="800" dirty="0"/>
                  <a:t> Für alle </a:t>
                </a:r>
                <a14:m>
                  <m:oMath xmlns:m="http://schemas.openxmlformats.org/officeDocument/2006/math"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800" i="1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sz="800" dirty="0"/>
                  <a:t>, </a:t>
                </a:r>
                <a14:m>
                  <m:oMath xmlns:m="http://schemas.openxmlformats.org/officeDocument/2006/math">
                    <m:r>
                      <a:rPr lang="en-US" sz="800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de-DE" sz="800" dirty="0"/>
              </a:p>
              <a:p>
                <a:pPr>
                  <a:buFont typeface="+mj-lt"/>
                  <a:buAutoNum type="arabicPeriod"/>
                </a:pPr>
                <a:r>
                  <a:rPr lang="de-DE" sz="800" dirty="0"/>
                  <a:t> Für alle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sz="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800" i="1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sz="8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800" i="1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sz="800" dirty="0"/>
                  <a:t>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800" i="1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de-DE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sz="800" i="1">
                        <a:latin typeface="Cambria Math" panose="02040503050406030204" pitchFamily="18" charset="0"/>
                      </a:rPr>
                      <m:t>=∅</m:t>
                    </m:r>
                    <m:r>
                      <a:rPr lang="en-US" sz="800" i="1">
                        <a:latin typeface="Cambria Math" panose="02040503050406030204" pitchFamily="18" charset="0"/>
                      </a:rPr>
                      <m:t>⇔</m:t>
                    </m:r>
                    <m:r>
                      <a:rPr lang="en-US" sz="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sz="800" dirty="0"/>
                  <a:t> gilt </a:t>
                </a:r>
                <a:endParaRPr lang="en-US" sz="800" i="1" dirty="0">
                  <a:latin typeface="Cambria Math" panose="02040503050406030204" pitchFamily="18" charset="0"/>
                </a:endParaRPr>
              </a:p>
              <a:p>
                <a:pPr marL="536575" lvl="2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ctrlPr>
                                <a:rPr lang="de-DE" sz="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de-DE" sz="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sz="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de-DE" sz="800" dirty="0"/>
              </a:p>
              <a:p>
                <a:pPr>
                  <a:buFont typeface="+mj-lt"/>
                  <a:buAutoNum type="arabicPeriod"/>
                </a:pPr>
                <a:r>
                  <a:rPr lang="de-DE" sz="800" dirty="0"/>
                  <a:t> Es gilt </a:t>
                </a:r>
                <a14:m>
                  <m:oMath xmlns:m="http://schemas.openxmlformats.org/officeDocument/2006/math"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8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de-DE" sz="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0B44966-568E-58B7-306F-DEC263ED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4288" y="1260474"/>
                <a:ext cx="1896481" cy="1261820"/>
              </a:xfrm>
              <a:prstGeom prst="rect">
                <a:avLst/>
              </a:prstGeom>
              <a:blipFill>
                <a:blip r:embed="rId4"/>
                <a:stretch>
                  <a:fillRect b="-313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D4F19A62-4078-757A-C7F9-ABAC7F8D1493}"/>
              </a:ext>
            </a:extLst>
          </p:cNvPr>
          <p:cNvSpPr/>
          <p:nvPr/>
        </p:nvSpPr>
        <p:spPr bwMode="gray">
          <a:xfrm>
            <a:off x="6886839" y="2766927"/>
            <a:ext cx="1872208" cy="10801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3CBA23-BB46-4C42-1FED-B22FA75192E6}"/>
                  </a:ext>
                </a:extLst>
              </p:cNvPr>
              <p:cNvSpPr txBox="1"/>
              <p:nvPr/>
            </p:nvSpPr>
            <p:spPr bwMode="gray">
              <a:xfrm>
                <a:off x="8732837" y="2651101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3CBA23-BB46-4C42-1FED-B22FA7519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732837" y="2651101"/>
                <a:ext cx="231651" cy="2316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B40BD7-42D1-117D-81BC-9148F2895B22}"/>
                  </a:ext>
                </a:extLst>
              </p:cNvPr>
              <p:cNvSpPr txBox="1"/>
              <p:nvPr/>
            </p:nvSpPr>
            <p:spPr bwMode="gray">
              <a:xfrm>
                <a:off x="8697118" y="3655962"/>
                <a:ext cx="487113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DE" sz="1200" i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B40BD7-42D1-117D-81BC-9148F2895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697118" y="3655962"/>
                <a:ext cx="487113" cy="2316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8F2A71D0-25B4-8300-CC56-03459928BD06}"/>
                  </a:ext>
                </a:extLst>
              </p:cNvPr>
              <p:cNvSpPr/>
              <p:nvPr/>
            </p:nvSpPr>
            <p:spPr bwMode="gray">
              <a:xfrm>
                <a:off x="7174871" y="3003798"/>
                <a:ext cx="576064" cy="576064"/>
              </a:xfrm>
              <a:custGeom>
                <a:avLst/>
                <a:gdLst>
                  <a:gd name="connsiteX0" fmla="*/ 288032 w 576064"/>
                  <a:gd name="connsiteY0" fmla="*/ 0 h 576064"/>
                  <a:gd name="connsiteX1" fmla="*/ 576064 w 576064"/>
                  <a:gd name="connsiteY1" fmla="*/ 288032 h 576064"/>
                  <a:gd name="connsiteX2" fmla="*/ 288032 w 576064"/>
                  <a:gd name="connsiteY2" fmla="*/ 576064 h 576064"/>
                  <a:gd name="connsiteX3" fmla="*/ 0 w 576064"/>
                  <a:gd name="connsiteY3" fmla="*/ 288032 h 576064"/>
                  <a:gd name="connsiteX4" fmla="*/ 288032 w 576064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064" h="576064">
                    <a:moveTo>
                      <a:pt x="288032" y="0"/>
                    </a:moveTo>
                    <a:cubicBezTo>
                      <a:pt x="447108" y="0"/>
                      <a:pt x="576064" y="128956"/>
                      <a:pt x="576064" y="288032"/>
                    </a:cubicBezTo>
                    <a:cubicBezTo>
                      <a:pt x="576064" y="447108"/>
                      <a:pt x="447108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8F2A71D0-25B4-8300-CC56-03459928BD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74871" y="3003798"/>
                <a:ext cx="576064" cy="576064"/>
              </a:xfrm>
              <a:custGeom>
                <a:avLst/>
                <a:gdLst>
                  <a:gd name="connsiteX0" fmla="*/ 288032 w 576064"/>
                  <a:gd name="connsiteY0" fmla="*/ 0 h 576064"/>
                  <a:gd name="connsiteX1" fmla="*/ 576064 w 576064"/>
                  <a:gd name="connsiteY1" fmla="*/ 288032 h 576064"/>
                  <a:gd name="connsiteX2" fmla="*/ 288032 w 576064"/>
                  <a:gd name="connsiteY2" fmla="*/ 576064 h 576064"/>
                  <a:gd name="connsiteX3" fmla="*/ 0 w 576064"/>
                  <a:gd name="connsiteY3" fmla="*/ 288032 h 576064"/>
                  <a:gd name="connsiteX4" fmla="*/ 288032 w 576064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064" h="576064">
                    <a:moveTo>
                      <a:pt x="288032" y="0"/>
                    </a:moveTo>
                    <a:cubicBezTo>
                      <a:pt x="447108" y="0"/>
                      <a:pt x="576064" y="128956"/>
                      <a:pt x="576064" y="288032"/>
                    </a:cubicBezTo>
                    <a:cubicBezTo>
                      <a:pt x="576064" y="447108"/>
                      <a:pt x="447108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679D19FA-901F-2847-138D-A409CD9CF4BD}"/>
                  </a:ext>
                </a:extLst>
              </p:cNvPr>
              <p:cNvSpPr/>
              <p:nvPr/>
            </p:nvSpPr>
            <p:spPr bwMode="gray">
              <a:xfrm>
                <a:off x="7087624" y="2900017"/>
                <a:ext cx="1164013" cy="802117"/>
              </a:xfrm>
              <a:custGeom>
                <a:avLst/>
                <a:gdLst>
                  <a:gd name="connsiteX0" fmla="*/ 582007 w 1164013"/>
                  <a:gd name="connsiteY0" fmla="*/ 0 h 802117"/>
                  <a:gd name="connsiteX1" fmla="*/ 1164013 w 1164013"/>
                  <a:gd name="connsiteY1" fmla="*/ 401059 h 802117"/>
                  <a:gd name="connsiteX2" fmla="*/ 582007 w 1164013"/>
                  <a:gd name="connsiteY2" fmla="*/ 802117 h 802117"/>
                  <a:gd name="connsiteX3" fmla="*/ 0 w 1164013"/>
                  <a:gd name="connsiteY3" fmla="*/ 401059 h 802117"/>
                  <a:gd name="connsiteX4" fmla="*/ 582007 w 1164013"/>
                  <a:gd name="connsiteY4" fmla="*/ 0 h 802117"/>
                  <a:gd name="connsiteX5" fmla="*/ 375279 w 1164013"/>
                  <a:gd name="connsiteY5" fmla="*/ 103781 h 802117"/>
                  <a:gd name="connsiteX6" fmla="*/ 87247 w 1164013"/>
                  <a:gd name="connsiteY6" fmla="*/ 391813 h 802117"/>
                  <a:gd name="connsiteX7" fmla="*/ 375279 w 1164013"/>
                  <a:gd name="connsiteY7" fmla="*/ 679845 h 802117"/>
                  <a:gd name="connsiteX8" fmla="*/ 663311 w 1164013"/>
                  <a:gd name="connsiteY8" fmla="*/ 391813 h 802117"/>
                  <a:gd name="connsiteX9" fmla="*/ 375279 w 1164013"/>
                  <a:gd name="connsiteY9" fmla="*/ 103781 h 802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64013" h="802117">
                    <a:moveTo>
                      <a:pt x="582007" y="0"/>
                    </a:moveTo>
                    <a:cubicBezTo>
                      <a:pt x="903441" y="0"/>
                      <a:pt x="1164013" y="179560"/>
                      <a:pt x="1164013" y="401059"/>
                    </a:cubicBezTo>
                    <a:cubicBezTo>
                      <a:pt x="1164013" y="622558"/>
                      <a:pt x="903441" y="802117"/>
                      <a:pt x="582007" y="802117"/>
                    </a:cubicBezTo>
                    <a:cubicBezTo>
                      <a:pt x="260573" y="802117"/>
                      <a:pt x="0" y="622558"/>
                      <a:pt x="0" y="401059"/>
                    </a:cubicBezTo>
                    <a:cubicBezTo>
                      <a:pt x="0" y="179560"/>
                      <a:pt x="260573" y="0"/>
                      <a:pt x="582007" y="0"/>
                    </a:cubicBezTo>
                    <a:close/>
                    <a:moveTo>
                      <a:pt x="375279" y="103781"/>
                    </a:moveTo>
                    <a:cubicBezTo>
                      <a:pt x="216203" y="103781"/>
                      <a:pt x="87247" y="232737"/>
                      <a:pt x="87247" y="391813"/>
                    </a:cubicBezTo>
                    <a:cubicBezTo>
                      <a:pt x="87247" y="550889"/>
                      <a:pt x="216203" y="679845"/>
                      <a:pt x="375279" y="679845"/>
                    </a:cubicBezTo>
                    <a:cubicBezTo>
                      <a:pt x="534355" y="679845"/>
                      <a:pt x="663311" y="550889"/>
                      <a:pt x="663311" y="391813"/>
                    </a:cubicBezTo>
                    <a:cubicBezTo>
                      <a:pt x="663311" y="232737"/>
                      <a:pt x="534355" y="103781"/>
                      <a:pt x="375279" y="10378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679D19FA-901F-2847-138D-A409CD9CF4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87624" y="2900017"/>
                <a:ext cx="1164013" cy="802117"/>
              </a:xfrm>
              <a:custGeom>
                <a:avLst/>
                <a:gdLst>
                  <a:gd name="connsiteX0" fmla="*/ 582007 w 1164013"/>
                  <a:gd name="connsiteY0" fmla="*/ 0 h 802117"/>
                  <a:gd name="connsiteX1" fmla="*/ 1164013 w 1164013"/>
                  <a:gd name="connsiteY1" fmla="*/ 401059 h 802117"/>
                  <a:gd name="connsiteX2" fmla="*/ 582007 w 1164013"/>
                  <a:gd name="connsiteY2" fmla="*/ 802117 h 802117"/>
                  <a:gd name="connsiteX3" fmla="*/ 0 w 1164013"/>
                  <a:gd name="connsiteY3" fmla="*/ 401059 h 802117"/>
                  <a:gd name="connsiteX4" fmla="*/ 582007 w 1164013"/>
                  <a:gd name="connsiteY4" fmla="*/ 0 h 802117"/>
                  <a:gd name="connsiteX5" fmla="*/ 375279 w 1164013"/>
                  <a:gd name="connsiteY5" fmla="*/ 103781 h 802117"/>
                  <a:gd name="connsiteX6" fmla="*/ 87247 w 1164013"/>
                  <a:gd name="connsiteY6" fmla="*/ 391813 h 802117"/>
                  <a:gd name="connsiteX7" fmla="*/ 375279 w 1164013"/>
                  <a:gd name="connsiteY7" fmla="*/ 679845 h 802117"/>
                  <a:gd name="connsiteX8" fmla="*/ 663311 w 1164013"/>
                  <a:gd name="connsiteY8" fmla="*/ 391813 h 802117"/>
                  <a:gd name="connsiteX9" fmla="*/ 375279 w 1164013"/>
                  <a:gd name="connsiteY9" fmla="*/ 103781 h 802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64013" h="802117">
                    <a:moveTo>
                      <a:pt x="582007" y="0"/>
                    </a:moveTo>
                    <a:cubicBezTo>
                      <a:pt x="903441" y="0"/>
                      <a:pt x="1164013" y="179560"/>
                      <a:pt x="1164013" y="401059"/>
                    </a:cubicBezTo>
                    <a:cubicBezTo>
                      <a:pt x="1164013" y="622558"/>
                      <a:pt x="903441" y="802117"/>
                      <a:pt x="582007" y="802117"/>
                    </a:cubicBezTo>
                    <a:cubicBezTo>
                      <a:pt x="260573" y="802117"/>
                      <a:pt x="0" y="622558"/>
                      <a:pt x="0" y="401059"/>
                    </a:cubicBezTo>
                    <a:cubicBezTo>
                      <a:pt x="0" y="179560"/>
                      <a:pt x="260573" y="0"/>
                      <a:pt x="582007" y="0"/>
                    </a:cubicBezTo>
                    <a:close/>
                    <a:moveTo>
                      <a:pt x="375279" y="103781"/>
                    </a:moveTo>
                    <a:cubicBezTo>
                      <a:pt x="216203" y="103781"/>
                      <a:pt x="87247" y="232737"/>
                      <a:pt x="87247" y="391813"/>
                    </a:cubicBezTo>
                    <a:cubicBezTo>
                      <a:pt x="87247" y="550889"/>
                      <a:pt x="216203" y="679845"/>
                      <a:pt x="375279" y="679845"/>
                    </a:cubicBezTo>
                    <a:cubicBezTo>
                      <a:pt x="534355" y="679845"/>
                      <a:pt x="663311" y="550889"/>
                      <a:pt x="663311" y="391813"/>
                    </a:cubicBezTo>
                    <a:cubicBezTo>
                      <a:pt x="663311" y="232737"/>
                      <a:pt x="534355" y="103781"/>
                      <a:pt x="375279" y="103781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653439-06A7-ED46-838B-AD02A8F82E69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7744644" y="3569438"/>
            <a:ext cx="1101650" cy="18398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B36AD-1924-F884-A776-51B55FBA84AC}"/>
              </a:ext>
            </a:extLst>
          </p:cNvPr>
          <p:cNvSpPr/>
          <p:nvPr/>
        </p:nvSpPr>
        <p:spPr bwMode="gray">
          <a:xfrm>
            <a:off x="6913016" y="4011802"/>
            <a:ext cx="1872208" cy="10801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3B64BE9-F41E-34A8-40A6-7D8FC4B1E67C}"/>
                  </a:ext>
                </a:extLst>
              </p:cNvPr>
              <p:cNvSpPr txBox="1"/>
              <p:nvPr/>
            </p:nvSpPr>
            <p:spPr bwMode="gray">
              <a:xfrm>
                <a:off x="8759014" y="3895976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3B64BE9-F41E-34A8-40A6-7D8FC4B1E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759014" y="3895976"/>
                <a:ext cx="231651" cy="2316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DB2B1339-1429-137D-6EC9-D35CC26BE6D6}"/>
                  </a:ext>
                </a:extLst>
              </p:cNvPr>
              <p:cNvSpPr/>
              <p:nvPr/>
            </p:nvSpPr>
            <p:spPr bwMode="gray">
              <a:xfrm>
                <a:off x="7047504" y="4175762"/>
                <a:ext cx="1124896" cy="772252"/>
              </a:xfrm>
              <a:custGeom>
                <a:avLst/>
                <a:gdLst>
                  <a:gd name="connsiteX0" fmla="*/ 562448 w 1124896"/>
                  <a:gd name="connsiteY0" fmla="*/ 0 h 772252"/>
                  <a:gd name="connsiteX1" fmla="*/ 1124896 w 1124896"/>
                  <a:gd name="connsiteY1" fmla="*/ 386126 h 772252"/>
                  <a:gd name="connsiteX2" fmla="*/ 562448 w 1124896"/>
                  <a:gd name="connsiteY2" fmla="*/ 772252 h 772252"/>
                  <a:gd name="connsiteX3" fmla="*/ 0 w 1124896"/>
                  <a:gd name="connsiteY3" fmla="*/ 386126 h 772252"/>
                  <a:gd name="connsiteX4" fmla="*/ 562448 w 1124896"/>
                  <a:gd name="connsiteY4" fmla="*/ 0 h 772252"/>
                  <a:gd name="connsiteX5" fmla="*/ 348047 w 1124896"/>
                  <a:gd name="connsiteY5" fmla="*/ 85650 h 772252"/>
                  <a:gd name="connsiteX6" fmla="*/ 60015 w 1124896"/>
                  <a:gd name="connsiteY6" fmla="*/ 373682 h 772252"/>
                  <a:gd name="connsiteX7" fmla="*/ 348047 w 1124896"/>
                  <a:gd name="connsiteY7" fmla="*/ 661714 h 772252"/>
                  <a:gd name="connsiteX8" fmla="*/ 636079 w 1124896"/>
                  <a:gd name="connsiteY8" fmla="*/ 373682 h 772252"/>
                  <a:gd name="connsiteX9" fmla="*/ 348047 w 1124896"/>
                  <a:gd name="connsiteY9" fmla="*/ 85650 h 772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4896" h="772252">
                    <a:moveTo>
                      <a:pt x="562448" y="0"/>
                    </a:moveTo>
                    <a:cubicBezTo>
                      <a:pt x="873080" y="0"/>
                      <a:pt x="1124896" y="172874"/>
                      <a:pt x="1124896" y="386126"/>
                    </a:cubicBezTo>
                    <a:cubicBezTo>
                      <a:pt x="1124896" y="599378"/>
                      <a:pt x="873080" y="772252"/>
                      <a:pt x="562448" y="772252"/>
                    </a:cubicBezTo>
                    <a:cubicBezTo>
                      <a:pt x="251816" y="772252"/>
                      <a:pt x="0" y="599378"/>
                      <a:pt x="0" y="386126"/>
                    </a:cubicBezTo>
                    <a:cubicBezTo>
                      <a:pt x="0" y="172874"/>
                      <a:pt x="251816" y="0"/>
                      <a:pt x="562448" y="0"/>
                    </a:cubicBezTo>
                    <a:close/>
                    <a:moveTo>
                      <a:pt x="348047" y="85650"/>
                    </a:moveTo>
                    <a:cubicBezTo>
                      <a:pt x="188971" y="85650"/>
                      <a:pt x="60015" y="214606"/>
                      <a:pt x="60015" y="373682"/>
                    </a:cubicBezTo>
                    <a:cubicBezTo>
                      <a:pt x="60015" y="532758"/>
                      <a:pt x="188971" y="661714"/>
                      <a:pt x="348047" y="661714"/>
                    </a:cubicBezTo>
                    <a:cubicBezTo>
                      <a:pt x="507123" y="661714"/>
                      <a:pt x="636079" y="532758"/>
                      <a:pt x="636079" y="373682"/>
                    </a:cubicBezTo>
                    <a:cubicBezTo>
                      <a:pt x="636079" y="214606"/>
                      <a:pt x="507123" y="85650"/>
                      <a:pt x="348047" y="8565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DB2B1339-1429-137D-6EC9-D35CC26BE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47504" y="4175762"/>
                <a:ext cx="1124896" cy="772252"/>
              </a:xfrm>
              <a:custGeom>
                <a:avLst/>
                <a:gdLst>
                  <a:gd name="connsiteX0" fmla="*/ 562448 w 1124896"/>
                  <a:gd name="connsiteY0" fmla="*/ 0 h 772252"/>
                  <a:gd name="connsiteX1" fmla="*/ 1124896 w 1124896"/>
                  <a:gd name="connsiteY1" fmla="*/ 386126 h 772252"/>
                  <a:gd name="connsiteX2" fmla="*/ 562448 w 1124896"/>
                  <a:gd name="connsiteY2" fmla="*/ 772252 h 772252"/>
                  <a:gd name="connsiteX3" fmla="*/ 0 w 1124896"/>
                  <a:gd name="connsiteY3" fmla="*/ 386126 h 772252"/>
                  <a:gd name="connsiteX4" fmla="*/ 562448 w 1124896"/>
                  <a:gd name="connsiteY4" fmla="*/ 0 h 772252"/>
                  <a:gd name="connsiteX5" fmla="*/ 348047 w 1124896"/>
                  <a:gd name="connsiteY5" fmla="*/ 85650 h 772252"/>
                  <a:gd name="connsiteX6" fmla="*/ 60015 w 1124896"/>
                  <a:gd name="connsiteY6" fmla="*/ 373682 h 772252"/>
                  <a:gd name="connsiteX7" fmla="*/ 348047 w 1124896"/>
                  <a:gd name="connsiteY7" fmla="*/ 661714 h 772252"/>
                  <a:gd name="connsiteX8" fmla="*/ 636079 w 1124896"/>
                  <a:gd name="connsiteY8" fmla="*/ 373682 h 772252"/>
                  <a:gd name="connsiteX9" fmla="*/ 348047 w 1124896"/>
                  <a:gd name="connsiteY9" fmla="*/ 85650 h 772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4896" h="772252">
                    <a:moveTo>
                      <a:pt x="562448" y="0"/>
                    </a:moveTo>
                    <a:cubicBezTo>
                      <a:pt x="873080" y="0"/>
                      <a:pt x="1124896" y="172874"/>
                      <a:pt x="1124896" y="386126"/>
                    </a:cubicBezTo>
                    <a:cubicBezTo>
                      <a:pt x="1124896" y="599378"/>
                      <a:pt x="873080" y="772252"/>
                      <a:pt x="562448" y="772252"/>
                    </a:cubicBezTo>
                    <a:cubicBezTo>
                      <a:pt x="251816" y="772252"/>
                      <a:pt x="0" y="599378"/>
                      <a:pt x="0" y="386126"/>
                    </a:cubicBezTo>
                    <a:cubicBezTo>
                      <a:pt x="0" y="172874"/>
                      <a:pt x="251816" y="0"/>
                      <a:pt x="562448" y="0"/>
                    </a:cubicBezTo>
                    <a:close/>
                    <a:moveTo>
                      <a:pt x="348047" y="85650"/>
                    </a:moveTo>
                    <a:cubicBezTo>
                      <a:pt x="188971" y="85650"/>
                      <a:pt x="60015" y="214606"/>
                      <a:pt x="60015" y="373682"/>
                    </a:cubicBezTo>
                    <a:cubicBezTo>
                      <a:pt x="60015" y="532758"/>
                      <a:pt x="188971" y="661714"/>
                      <a:pt x="348047" y="661714"/>
                    </a:cubicBezTo>
                    <a:cubicBezTo>
                      <a:pt x="507123" y="661714"/>
                      <a:pt x="636079" y="532758"/>
                      <a:pt x="636079" y="373682"/>
                    </a:cubicBezTo>
                    <a:cubicBezTo>
                      <a:pt x="636079" y="214606"/>
                      <a:pt x="507123" y="85650"/>
                      <a:pt x="348047" y="85650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36C4497E-8C95-C528-984A-12A8D0249920}"/>
                  </a:ext>
                </a:extLst>
              </p:cNvPr>
              <p:cNvSpPr/>
              <p:nvPr/>
            </p:nvSpPr>
            <p:spPr bwMode="gray">
              <a:xfrm>
                <a:off x="6987632" y="4091679"/>
                <a:ext cx="1616816" cy="943819"/>
              </a:xfrm>
              <a:custGeom>
                <a:avLst/>
                <a:gdLst>
                  <a:gd name="connsiteX0" fmla="*/ 808408 w 1616816"/>
                  <a:gd name="connsiteY0" fmla="*/ 0 h 943819"/>
                  <a:gd name="connsiteX1" fmla="*/ 1616816 w 1616816"/>
                  <a:gd name="connsiteY1" fmla="*/ 471910 h 943819"/>
                  <a:gd name="connsiteX2" fmla="*/ 808408 w 1616816"/>
                  <a:gd name="connsiteY2" fmla="*/ 943819 h 943819"/>
                  <a:gd name="connsiteX3" fmla="*/ 0 w 1616816"/>
                  <a:gd name="connsiteY3" fmla="*/ 471910 h 943819"/>
                  <a:gd name="connsiteX4" fmla="*/ 808408 w 1616816"/>
                  <a:gd name="connsiteY4" fmla="*/ 0 h 943819"/>
                  <a:gd name="connsiteX5" fmla="*/ 622320 w 1616816"/>
                  <a:gd name="connsiteY5" fmla="*/ 84083 h 943819"/>
                  <a:gd name="connsiteX6" fmla="*/ 59872 w 1616816"/>
                  <a:gd name="connsiteY6" fmla="*/ 470209 h 943819"/>
                  <a:gd name="connsiteX7" fmla="*/ 622320 w 1616816"/>
                  <a:gd name="connsiteY7" fmla="*/ 856335 h 943819"/>
                  <a:gd name="connsiteX8" fmla="*/ 1184768 w 1616816"/>
                  <a:gd name="connsiteY8" fmla="*/ 470209 h 943819"/>
                  <a:gd name="connsiteX9" fmla="*/ 622320 w 1616816"/>
                  <a:gd name="connsiteY9" fmla="*/ 84083 h 943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6816" h="943819">
                    <a:moveTo>
                      <a:pt x="808408" y="0"/>
                    </a:moveTo>
                    <a:cubicBezTo>
                      <a:pt x="1254880" y="0"/>
                      <a:pt x="1616816" y="211281"/>
                      <a:pt x="1616816" y="471910"/>
                    </a:cubicBezTo>
                    <a:cubicBezTo>
                      <a:pt x="1616816" y="732539"/>
                      <a:pt x="1254880" y="943819"/>
                      <a:pt x="808408" y="943819"/>
                    </a:cubicBezTo>
                    <a:cubicBezTo>
                      <a:pt x="361936" y="943819"/>
                      <a:pt x="0" y="732539"/>
                      <a:pt x="0" y="471910"/>
                    </a:cubicBezTo>
                    <a:cubicBezTo>
                      <a:pt x="0" y="211281"/>
                      <a:pt x="361936" y="0"/>
                      <a:pt x="808408" y="0"/>
                    </a:cubicBezTo>
                    <a:close/>
                    <a:moveTo>
                      <a:pt x="622320" y="84083"/>
                    </a:moveTo>
                    <a:cubicBezTo>
                      <a:pt x="311688" y="84083"/>
                      <a:pt x="59872" y="256957"/>
                      <a:pt x="59872" y="470209"/>
                    </a:cubicBezTo>
                    <a:cubicBezTo>
                      <a:pt x="59872" y="683461"/>
                      <a:pt x="311688" y="856335"/>
                      <a:pt x="622320" y="856335"/>
                    </a:cubicBezTo>
                    <a:cubicBezTo>
                      <a:pt x="932952" y="856335"/>
                      <a:pt x="1184768" y="683461"/>
                      <a:pt x="1184768" y="470209"/>
                    </a:cubicBezTo>
                    <a:cubicBezTo>
                      <a:pt x="1184768" y="256957"/>
                      <a:pt x="932952" y="84083"/>
                      <a:pt x="622320" y="84083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36C4497E-8C95-C528-984A-12A8D0249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987632" y="4091679"/>
                <a:ext cx="1616816" cy="943819"/>
              </a:xfrm>
              <a:custGeom>
                <a:avLst/>
                <a:gdLst>
                  <a:gd name="connsiteX0" fmla="*/ 808408 w 1616816"/>
                  <a:gd name="connsiteY0" fmla="*/ 0 h 943819"/>
                  <a:gd name="connsiteX1" fmla="*/ 1616816 w 1616816"/>
                  <a:gd name="connsiteY1" fmla="*/ 471910 h 943819"/>
                  <a:gd name="connsiteX2" fmla="*/ 808408 w 1616816"/>
                  <a:gd name="connsiteY2" fmla="*/ 943819 h 943819"/>
                  <a:gd name="connsiteX3" fmla="*/ 0 w 1616816"/>
                  <a:gd name="connsiteY3" fmla="*/ 471910 h 943819"/>
                  <a:gd name="connsiteX4" fmla="*/ 808408 w 1616816"/>
                  <a:gd name="connsiteY4" fmla="*/ 0 h 943819"/>
                  <a:gd name="connsiteX5" fmla="*/ 622320 w 1616816"/>
                  <a:gd name="connsiteY5" fmla="*/ 84083 h 943819"/>
                  <a:gd name="connsiteX6" fmla="*/ 59872 w 1616816"/>
                  <a:gd name="connsiteY6" fmla="*/ 470209 h 943819"/>
                  <a:gd name="connsiteX7" fmla="*/ 622320 w 1616816"/>
                  <a:gd name="connsiteY7" fmla="*/ 856335 h 943819"/>
                  <a:gd name="connsiteX8" fmla="*/ 1184768 w 1616816"/>
                  <a:gd name="connsiteY8" fmla="*/ 470209 h 943819"/>
                  <a:gd name="connsiteX9" fmla="*/ 622320 w 1616816"/>
                  <a:gd name="connsiteY9" fmla="*/ 84083 h 943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6816" h="943819">
                    <a:moveTo>
                      <a:pt x="808408" y="0"/>
                    </a:moveTo>
                    <a:cubicBezTo>
                      <a:pt x="1254880" y="0"/>
                      <a:pt x="1616816" y="211281"/>
                      <a:pt x="1616816" y="471910"/>
                    </a:cubicBezTo>
                    <a:cubicBezTo>
                      <a:pt x="1616816" y="732539"/>
                      <a:pt x="1254880" y="943819"/>
                      <a:pt x="808408" y="943819"/>
                    </a:cubicBezTo>
                    <a:cubicBezTo>
                      <a:pt x="361936" y="943819"/>
                      <a:pt x="0" y="732539"/>
                      <a:pt x="0" y="471910"/>
                    </a:cubicBezTo>
                    <a:cubicBezTo>
                      <a:pt x="0" y="211281"/>
                      <a:pt x="361936" y="0"/>
                      <a:pt x="808408" y="0"/>
                    </a:cubicBezTo>
                    <a:close/>
                    <a:moveTo>
                      <a:pt x="622320" y="84083"/>
                    </a:moveTo>
                    <a:cubicBezTo>
                      <a:pt x="311688" y="84083"/>
                      <a:pt x="59872" y="256957"/>
                      <a:pt x="59872" y="470209"/>
                    </a:cubicBezTo>
                    <a:cubicBezTo>
                      <a:pt x="59872" y="683461"/>
                      <a:pt x="311688" y="856335"/>
                      <a:pt x="622320" y="856335"/>
                    </a:cubicBezTo>
                    <a:cubicBezTo>
                      <a:pt x="932952" y="856335"/>
                      <a:pt x="1184768" y="683461"/>
                      <a:pt x="1184768" y="470209"/>
                    </a:cubicBezTo>
                    <a:cubicBezTo>
                      <a:pt x="1184768" y="256957"/>
                      <a:pt x="932952" y="84083"/>
                      <a:pt x="622320" y="84083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462374F4-B03B-9D9D-A91D-A81096470E9A}"/>
                  </a:ext>
                </a:extLst>
              </p:cNvPr>
              <p:cNvSpPr/>
              <p:nvPr/>
            </p:nvSpPr>
            <p:spPr bwMode="gray">
              <a:xfrm>
                <a:off x="7107519" y="4261412"/>
                <a:ext cx="576064" cy="576064"/>
              </a:xfrm>
              <a:custGeom>
                <a:avLst/>
                <a:gdLst>
                  <a:gd name="connsiteX0" fmla="*/ 288032 w 576064"/>
                  <a:gd name="connsiteY0" fmla="*/ 0 h 576064"/>
                  <a:gd name="connsiteX1" fmla="*/ 576064 w 576064"/>
                  <a:gd name="connsiteY1" fmla="*/ 288032 h 576064"/>
                  <a:gd name="connsiteX2" fmla="*/ 288032 w 576064"/>
                  <a:gd name="connsiteY2" fmla="*/ 576064 h 576064"/>
                  <a:gd name="connsiteX3" fmla="*/ 0 w 576064"/>
                  <a:gd name="connsiteY3" fmla="*/ 288032 h 576064"/>
                  <a:gd name="connsiteX4" fmla="*/ 288032 w 576064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064" h="576064">
                    <a:moveTo>
                      <a:pt x="288032" y="0"/>
                    </a:moveTo>
                    <a:cubicBezTo>
                      <a:pt x="447108" y="0"/>
                      <a:pt x="576064" y="128956"/>
                      <a:pt x="576064" y="288032"/>
                    </a:cubicBezTo>
                    <a:cubicBezTo>
                      <a:pt x="576064" y="447108"/>
                      <a:pt x="447108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462374F4-B03B-9D9D-A91D-A81096470E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07519" y="4261412"/>
                <a:ext cx="576064" cy="576064"/>
              </a:xfrm>
              <a:custGeom>
                <a:avLst/>
                <a:gdLst>
                  <a:gd name="connsiteX0" fmla="*/ 288032 w 576064"/>
                  <a:gd name="connsiteY0" fmla="*/ 0 h 576064"/>
                  <a:gd name="connsiteX1" fmla="*/ 576064 w 576064"/>
                  <a:gd name="connsiteY1" fmla="*/ 288032 h 576064"/>
                  <a:gd name="connsiteX2" fmla="*/ 288032 w 576064"/>
                  <a:gd name="connsiteY2" fmla="*/ 576064 h 576064"/>
                  <a:gd name="connsiteX3" fmla="*/ 0 w 576064"/>
                  <a:gd name="connsiteY3" fmla="*/ 288032 h 576064"/>
                  <a:gd name="connsiteX4" fmla="*/ 288032 w 576064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064" h="576064">
                    <a:moveTo>
                      <a:pt x="288032" y="0"/>
                    </a:moveTo>
                    <a:cubicBezTo>
                      <a:pt x="447108" y="0"/>
                      <a:pt x="576064" y="128956"/>
                      <a:pt x="576064" y="288032"/>
                    </a:cubicBezTo>
                    <a:cubicBezTo>
                      <a:pt x="576064" y="447108"/>
                      <a:pt x="447108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blipFill>
                <a:blip r:embed="rId12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3B51A55-2C0F-24E4-8F4F-E8F762CD8648}"/>
                  </a:ext>
                </a:extLst>
              </p:cNvPr>
              <p:cNvSpPr txBox="1"/>
              <p:nvPr/>
            </p:nvSpPr>
            <p:spPr bwMode="gray">
              <a:xfrm>
                <a:off x="5830845" y="4911849"/>
                <a:ext cx="325332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200" i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3B51A55-2C0F-24E4-8F4F-E8F762CD8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830845" y="4911849"/>
                <a:ext cx="325332" cy="23165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37C817-AA60-2195-231A-68683EF489A1}"/>
              </a:ext>
            </a:extLst>
          </p:cNvPr>
          <p:cNvCxnSpPr>
            <a:cxnSpLocks/>
            <a:stCxn id="36" idx="0"/>
          </p:cNvCxnSpPr>
          <p:nvPr/>
        </p:nvCxnSpPr>
        <p:spPr bwMode="gray">
          <a:xfrm flipV="1">
            <a:off x="5993511" y="4534609"/>
            <a:ext cx="1242316" cy="37724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F1559DC-9C30-888D-5005-26E2682AD78A}"/>
                  </a:ext>
                </a:extLst>
              </p:cNvPr>
              <p:cNvSpPr txBox="1"/>
              <p:nvPr/>
            </p:nvSpPr>
            <p:spPr bwMode="gray">
              <a:xfrm>
                <a:off x="6135645" y="4911848"/>
                <a:ext cx="325332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200" i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F1559DC-9C30-888D-5005-26E2682AD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35645" y="4911848"/>
                <a:ext cx="325332" cy="23165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770D971-1E19-9B7B-F5BA-10B23ACF8CA4}"/>
                  </a:ext>
                </a:extLst>
              </p:cNvPr>
              <p:cNvSpPr txBox="1"/>
              <p:nvPr/>
            </p:nvSpPr>
            <p:spPr bwMode="gray">
              <a:xfrm>
                <a:off x="6489762" y="4919767"/>
                <a:ext cx="325332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sz="1200" i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770D971-1E19-9B7B-F5BA-10B23ACF8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489762" y="4919767"/>
                <a:ext cx="325332" cy="23165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41C860-3B0C-62B1-380E-E26F1E374810}"/>
              </a:ext>
            </a:extLst>
          </p:cNvPr>
          <p:cNvCxnSpPr>
            <a:cxnSpLocks/>
          </p:cNvCxnSpPr>
          <p:nvPr/>
        </p:nvCxnSpPr>
        <p:spPr bwMode="gray">
          <a:xfrm flipV="1">
            <a:off x="6352082" y="4692598"/>
            <a:ext cx="1526270" cy="24653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CBBBFC0-90FA-F488-10C7-394DD6E60376}"/>
              </a:ext>
            </a:extLst>
          </p:cNvPr>
          <p:cNvCxnSpPr>
            <a:cxnSpLocks/>
          </p:cNvCxnSpPr>
          <p:nvPr/>
        </p:nvCxnSpPr>
        <p:spPr bwMode="gray">
          <a:xfrm flipV="1">
            <a:off x="6725367" y="4729696"/>
            <a:ext cx="1526270" cy="24653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4685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3" grpId="0"/>
      <p:bldP spid="15" grpId="0" animBg="1"/>
      <p:bldP spid="14" grpId="0" animBg="1"/>
      <p:bldP spid="19" grpId="0" animBg="1"/>
      <p:bldP spid="20" grpId="0"/>
      <p:bldP spid="35" grpId="0" animBg="1"/>
      <p:bldP spid="34" grpId="0" animBg="1"/>
      <p:bldP spid="33" grpId="0" animBg="1"/>
      <p:bldP spid="36" grpId="0"/>
      <p:bldP spid="38" grpId="0"/>
      <p:bldP spid="3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4562B89-2F42-462A-10A0-E7E4F975064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131590"/>
                <a:ext cx="6600071" cy="3563938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Satz (Monotonie)</a:t>
                </a:r>
                <a:r>
                  <a:rPr lang="de-DE" dirty="0"/>
                  <a:t>. Zusätzliche Ergebnisse können die Wahrscheinlichkeit eines Ereignisses nicht mindern, d. h. wenn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⊆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dirty="0"/>
                  <a:t>, dann ist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.</a:t>
                </a:r>
              </a:p>
              <a:p>
                <a:pPr lvl="1"/>
                <a:r>
                  <a:rPr lang="de-DE" sz="1200" b="1" dirty="0"/>
                  <a:t>Beweis</a:t>
                </a:r>
                <a:r>
                  <a:rPr lang="de-DE" sz="1200" dirty="0"/>
                  <a:t>: Sei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∖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sz="1200" dirty="0"/>
                  <a:t>. Dann gilt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1200" dirty="0"/>
                  <a:t>. Aus 1. und 2. folgt</a:t>
                </a:r>
                <a:endParaRPr lang="de-DE" sz="1200" b="0" i="0" dirty="0">
                  <a:latin typeface="Cambria Math" panose="02040503050406030204" pitchFamily="18" charset="0"/>
                </a:endParaRP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b="1" dirty="0">
                  <a:solidFill>
                    <a:schemeClr val="accent1"/>
                  </a:solidFill>
                </a:endParaRPr>
              </a:p>
              <a:p>
                <a:endParaRPr lang="de-DE" b="1" dirty="0">
                  <a:solidFill>
                    <a:schemeClr val="accent1"/>
                  </a:solidFill>
                </a:endParaRPr>
              </a:p>
              <a:p>
                <a:r>
                  <a:rPr lang="de-DE" b="1" dirty="0">
                    <a:solidFill>
                      <a:schemeClr val="accent1"/>
                    </a:solidFill>
                  </a:rPr>
                  <a:t>Satz (</a:t>
                </a:r>
                <a:r>
                  <a:rPr lang="en-US" b="1" i="1" dirty="0">
                    <a:solidFill>
                      <a:schemeClr val="accent1"/>
                    </a:solidFill>
                  </a:rPr>
                  <a:t>Union Bound</a:t>
                </a:r>
                <a:r>
                  <a:rPr lang="de-DE" b="1" dirty="0">
                    <a:solidFill>
                      <a:schemeClr val="accent1"/>
                    </a:solidFill>
                  </a:rPr>
                  <a:t>)</a:t>
                </a:r>
                <a:r>
                  <a:rPr lang="de-DE" dirty="0"/>
                  <a:t>. Die Vereinigung zweier Ereignisse tritt höchstens mit der Summe der Wahrscheinlichkeiten der Einzelereignisse ein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  <a:p>
                <a:pPr lvl="1"/>
                <a:r>
                  <a:rPr lang="de-DE" sz="1200" b="1" dirty="0"/>
                  <a:t>Beweis</a:t>
                </a:r>
                <a:r>
                  <a:rPr lang="de-DE" sz="1200" dirty="0"/>
                  <a:t>: Folgt direkt aus </a:t>
                </a:r>
                <a14:m>
                  <m:oMath xmlns:m="http://schemas.openxmlformats.org/officeDocument/2006/math">
                    <m:r>
                      <a:rPr lang="de-DE" sz="1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de-DE" sz="1200" dirty="0"/>
                  <a:t> und 1. für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de-DE" sz="1200" dirty="0"/>
                  <a:t>.</a:t>
                </a:r>
              </a:p>
              <a:p>
                <a:pPr lvl="1"/>
                <a:endParaRPr lang="de-DE" dirty="0"/>
              </a:p>
              <a:p>
                <a:r>
                  <a:rPr lang="de-DE" b="1" dirty="0">
                    <a:solidFill>
                      <a:schemeClr val="accent1"/>
                    </a:solidFill>
                  </a:rPr>
                  <a:t>Satz (</a:t>
                </a:r>
                <a14:m>
                  <m:oMath xmlns:m="http://schemas.openxmlformats.org/officeDocument/2006/math">
                    <m:r>
                      <a:rPr lang="de-DE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de-DE" b="1" dirty="0">
                    <a:solidFill>
                      <a:schemeClr val="accent1"/>
                    </a:solidFill>
                  </a:rPr>
                  <a:t>-Stetigkeit)</a:t>
                </a:r>
                <a:r>
                  <a:rPr lang="de-DE" dirty="0"/>
                  <a:t>. Sei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ℕ</m:t>
                        </m:r>
                      </m:sub>
                    </m:sSub>
                  </m:oMath>
                </a14:m>
                <a:r>
                  <a:rPr lang="de-DE" dirty="0"/>
                  <a:t> eine Folge von Ereignissen, für die für alle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de-DE" dirty="0"/>
                  <a:t> gilt, dass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de-DE" dirty="0"/>
                  <a:t>. Sei zudem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⋃"/>
                        <m:supHide m:val="on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DE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ℕ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de-DE" dirty="0"/>
                  <a:t>. Dann ist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de-DE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de-DE" dirty="0"/>
              </a:p>
              <a:p>
                <a:pPr lvl="1"/>
                <a:r>
                  <a:rPr lang="de-DE" sz="1200" b="1" dirty="0"/>
                  <a:t>Beweis</a:t>
                </a:r>
                <a:r>
                  <a:rPr lang="de-DE" sz="1200" dirty="0"/>
                  <a:t>: Definiere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∖</m:t>
                    </m:r>
                    <m:nary>
                      <m:naryPr>
                        <m:chr m:val="⋃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de-DE" sz="1200" dirty="0"/>
                  <a:t>. Dann gilt aufgrund von 2.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supHide m:val="on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ℕ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de-DE" sz="1200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4562B89-2F42-462A-10A0-E7E4F97506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131590"/>
                <a:ext cx="6600071" cy="3563938"/>
              </a:xfrm>
              <a:blipFill>
                <a:blip r:embed="rId3"/>
                <a:stretch>
                  <a:fillRect t="-356" b="-373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5316AFB-6BE7-31BF-2279-85FBD9050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Rechenregeln für Wahrscheinlichkeiten (</a:t>
            </a:r>
            <a:r>
              <a:rPr lang="de-DE" dirty="0" err="1"/>
              <a:t>ctd</a:t>
            </a:r>
            <a:r>
              <a:rPr lang="de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0B44966-568E-58B7-306F-DEC263EDB934}"/>
                  </a:ext>
                </a:extLst>
              </p:cNvPr>
              <p:cNvSpPr txBox="1"/>
              <p:nvPr/>
            </p:nvSpPr>
            <p:spPr bwMode="gray">
              <a:xfrm>
                <a:off x="7164288" y="1260474"/>
                <a:ext cx="1896481" cy="126182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de-DE" sz="1000" b="1" dirty="0"/>
                  <a:t>Kolmogorov Axiome</a:t>
                </a:r>
              </a:p>
              <a:p>
                <a:pPr>
                  <a:buFont typeface="+mj-lt"/>
                  <a:buAutoNum type="arabicPeriod"/>
                </a:pPr>
                <a:endParaRPr lang="de-DE" sz="1000" dirty="0"/>
              </a:p>
              <a:p>
                <a:pPr>
                  <a:buFont typeface="+mj-lt"/>
                  <a:buAutoNum type="arabicPeriod"/>
                </a:pPr>
                <a:r>
                  <a:rPr lang="de-DE" sz="800" dirty="0"/>
                  <a:t> Für alle </a:t>
                </a:r>
                <a14:m>
                  <m:oMath xmlns:m="http://schemas.openxmlformats.org/officeDocument/2006/math"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800" i="1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sz="800" dirty="0"/>
                  <a:t>, </a:t>
                </a:r>
                <a14:m>
                  <m:oMath xmlns:m="http://schemas.openxmlformats.org/officeDocument/2006/math">
                    <m:r>
                      <a:rPr lang="en-US" sz="800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de-DE" sz="800" dirty="0"/>
              </a:p>
              <a:p>
                <a:pPr>
                  <a:buFont typeface="+mj-lt"/>
                  <a:buAutoNum type="arabicPeriod"/>
                </a:pPr>
                <a:r>
                  <a:rPr lang="de-DE" sz="800" dirty="0"/>
                  <a:t> Für alle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sz="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800" i="1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sz="8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800" i="1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sz="800" dirty="0"/>
                  <a:t>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800" i="1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de-DE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sz="800" i="1">
                        <a:latin typeface="Cambria Math" panose="02040503050406030204" pitchFamily="18" charset="0"/>
                      </a:rPr>
                      <m:t>=∅</m:t>
                    </m:r>
                    <m:r>
                      <a:rPr lang="en-US" sz="800" i="1">
                        <a:latin typeface="Cambria Math" panose="02040503050406030204" pitchFamily="18" charset="0"/>
                      </a:rPr>
                      <m:t>⇔</m:t>
                    </m:r>
                    <m:r>
                      <a:rPr lang="en-US" sz="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sz="800" dirty="0"/>
                  <a:t> gilt </a:t>
                </a:r>
                <a:endParaRPr lang="en-US" sz="800" i="1" dirty="0">
                  <a:latin typeface="Cambria Math" panose="02040503050406030204" pitchFamily="18" charset="0"/>
                </a:endParaRPr>
              </a:p>
              <a:p>
                <a:pPr marL="536575" lvl="2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ctrlPr>
                                <a:rPr lang="de-DE" sz="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de-DE" sz="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sz="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de-DE" sz="800" dirty="0"/>
              </a:p>
              <a:p>
                <a:pPr>
                  <a:buFont typeface="+mj-lt"/>
                  <a:buAutoNum type="arabicPeriod"/>
                </a:pPr>
                <a:r>
                  <a:rPr lang="de-DE" sz="800" dirty="0"/>
                  <a:t> Es gilt </a:t>
                </a:r>
                <a14:m>
                  <m:oMath xmlns:m="http://schemas.openxmlformats.org/officeDocument/2006/math"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8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de-DE" sz="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0B44966-568E-58B7-306F-DEC263ED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4288" y="1260474"/>
                <a:ext cx="1896481" cy="1261820"/>
              </a:xfrm>
              <a:prstGeom prst="rect">
                <a:avLst/>
              </a:prstGeom>
              <a:blipFill>
                <a:blip r:embed="rId4"/>
                <a:stretch>
                  <a:fillRect b="-313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D4F19A62-4078-757A-C7F9-ABAC7F8D1493}"/>
              </a:ext>
            </a:extLst>
          </p:cNvPr>
          <p:cNvSpPr/>
          <p:nvPr/>
        </p:nvSpPr>
        <p:spPr bwMode="gray">
          <a:xfrm>
            <a:off x="6886839" y="2766927"/>
            <a:ext cx="1872208" cy="10801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3CBA23-BB46-4C42-1FED-B22FA75192E6}"/>
                  </a:ext>
                </a:extLst>
              </p:cNvPr>
              <p:cNvSpPr txBox="1"/>
              <p:nvPr/>
            </p:nvSpPr>
            <p:spPr bwMode="gray">
              <a:xfrm>
                <a:off x="8732837" y="2651101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3CBA23-BB46-4C42-1FED-B22FA7519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732837" y="2651101"/>
                <a:ext cx="231651" cy="2316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B40BD7-42D1-117D-81BC-9148F2895B22}"/>
                  </a:ext>
                </a:extLst>
              </p:cNvPr>
              <p:cNvSpPr txBox="1"/>
              <p:nvPr/>
            </p:nvSpPr>
            <p:spPr bwMode="gray">
              <a:xfrm>
                <a:off x="8697118" y="3655962"/>
                <a:ext cx="487113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DE" sz="1200" i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B40BD7-42D1-117D-81BC-9148F2895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697118" y="3655962"/>
                <a:ext cx="487113" cy="2316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8F2A71D0-25B4-8300-CC56-03459928BD06}"/>
                  </a:ext>
                </a:extLst>
              </p:cNvPr>
              <p:cNvSpPr/>
              <p:nvPr/>
            </p:nvSpPr>
            <p:spPr bwMode="gray">
              <a:xfrm>
                <a:off x="7174871" y="3003798"/>
                <a:ext cx="576064" cy="576064"/>
              </a:xfrm>
              <a:custGeom>
                <a:avLst/>
                <a:gdLst>
                  <a:gd name="connsiteX0" fmla="*/ 288032 w 576064"/>
                  <a:gd name="connsiteY0" fmla="*/ 0 h 576064"/>
                  <a:gd name="connsiteX1" fmla="*/ 576064 w 576064"/>
                  <a:gd name="connsiteY1" fmla="*/ 288032 h 576064"/>
                  <a:gd name="connsiteX2" fmla="*/ 288032 w 576064"/>
                  <a:gd name="connsiteY2" fmla="*/ 576064 h 576064"/>
                  <a:gd name="connsiteX3" fmla="*/ 0 w 576064"/>
                  <a:gd name="connsiteY3" fmla="*/ 288032 h 576064"/>
                  <a:gd name="connsiteX4" fmla="*/ 288032 w 576064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064" h="576064">
                    <a:moveTo>
                      <a:pt x="288032" y="0"/>
                    </a:moveTo>
                    <a:cubicBezTo>
                      <a:pt x="447108" y="0"/>
                      <a:pt x="576064" y="128956"/>
                      <a:pt x="576064" y="288032"/>
                    </a:cubicBezTo>
                    <a:cubicBezTo>
                      <a:pt x="576064" y="447108"/>
                      <a:pt x="447108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8F2A71D0-25B4-8300-CC56-03459928BD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74871" y="3003798"/>
                <a:ext cx="576064" cy="576064"/>
              </a:xfrm>
              <a:custGeom>
                <a:avLst/>
                <a:gdLst>
                  <a:gd name="connsiteX0" fmla="*/ 288032 w 576064"/>
                  <a:gd name="connsiteY0" fmla="*/ 0 h 576064"/>
                  <a:gd name="connsiteX1" fmla="*/ 576064 w 576064"/>
                  <a:gd name="connsiteY1" fmla="*/ 288032 h 576064"/>
                  <a:gd name="connsiteX2" fmla="*/ 288032 w 576064"/>
                  <a:gd name="connsiteY2" fmla="*/ 576064 h 576064"/>
                  <a:gd name="connsiteX3" fmla="*/ 0 w 576064"/>
                  <a:gd name="connsiteY3" fmla="*/ 288032 h 576064"/>
                  <a:gd name="connsiteX4" fmla="*/ 288032 w 576064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064" h="576064">
                    <a:moveTo>
                      <a:pt x="288032" y="0"/>
                    </a:moveTo>
                    <a:cubicBezTo>
                      <a:pt x="447108" y="0"/>
                      <a:pt x="576064" y="128956"/>
                      <a:pt x="576064" y="288032"/>
                    </a:cubicBezTo>
                    <a:cubicBezTo>
                      <a:pt x="576064" y="447108"/>
                      <a:pt x="447108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679D19FA-901F-2847-138D-A409CD9CF4BD}"/>
                  </a:ext>
                </a:extLst>
              </p:cNvPr>
              <p:cNvSpPr/>
              <p:nvPr/>
            </p:nvSpPr>
            <p:spPr bwMode="gray">
              <a:xfrm>
                <a:off x="7087624" y="2900017"/>
                <a:ext cx="1164013" cy="802117"/>
              </a:xfrm>
              <a:custGeom>
                <a:avLst/>
                <a:gdLst>
                  <a:gd name="connsiteX0" fmla="*/ 582007 w 1164013"/>
                  <a:gd name="connsiteY0" fmla="*/ 0 h 802117"/>
                  <a:gd name="connsiteX1" fmla="*/ 1164013 w 1164013"/>
                  <a:gd name="connsiteY1" fmla="*/ 401059 h 802117"/>
                  <a:gd name="connsiteX2" fmla="*/ 582007 w 1164013"/>
                  <a:gd name="connsiteY2" fmla="*/ 802117 h 802117"/>
                  <a:gd name="connsiteX3" fmla="*/ 0 w 1164013"/>
                  <a:gd name="connsiteY3" fmla="*/ 401059 h 802117"/>
                  <a:gd name="connsiteX4" fmla="*/ 582007 w 1164013"/>
                  <a:gd name="connsiteY4" fmla="*/ 0 h 802117"/>
                  <a:gd name="connsiteX5" fmla="*/ 375279 w 1164013"/>
                  <a:gd name="connsiteY5" fmla="*/ 103781 h 802117"/>
                  <a:gd name="connsiteX6" fmla="*/ 87247 w 1164013"/>
                  <a:gd name="connsiteY6" fmla="*/ 391813 h 802117"/>
                  <a:gd name="connsiteX7" fmla="*/ 375279 w 1164013"/>
                  <a:gd name="connsiteY7" fmla="*/ 679845 h 802117"/>
                  <a:gd name="connsiteX8" fmla="*/ 663311 w 1164013"/>
                  <a:gd name="connsiteY8" fmla="*/ 391813 h 802117"/>
                  <a:gd name="connsiteX9" fmla="*/ 375279 w 1164013"/>
                  <a:gd name="connsiteY9" fmla="*/ 103781 h 802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64013" h="802117">
                    <a:moveTo>
                      <a:pt x="582007" y="0"/>
                    </a:moveTo>
                    <a:cubicBezTo>
                      <a:pt x="903441" y="0"/>
                      <a:pt x="1164013" y="179560"/>
                      <a:pt x="1164013" y="401059"/>
                    </a:cubicBezTo>
                    <a:cubicBezTo>
                      <a:pt x="1164013" y="622558"/>
                      <a:pt x="903441" y="802117"/>
                      <a:pt x="582007" y="802117"/>
                    </a:cubicBezTo>
                    <a:cubicBezTo>
                      <a:pt x="260573" y="802117"/>
                      <a:pt x="0" y="622558"/>
                      <a:pt x="0" y="401059"/>
                    </a:cubicBezTo>
                    <a:cubicBezTo>
                      <a:pt x="0" y="179560"/>
                      <a:pt x="260573" y="0"/>
                      <a:pt x="582007" y="0"/>
                    </a:cubicBezTo>
                    <a:close/>
                    <a:moveTo>
                      <a:pt x="375279" y="103781"/>
                    </a:moveTo>
                    <a:cubicBezTo>
                      <a:pt x="216203" y="103781"/>
                      <a:pt x="87247" y="232737"/>
                      <a:pt x="87247" y="391813"/>
                    </a:cubicBezTo>
                    <a:cubicBezTo>
                      <a:pt x="87247" y="550889"/>
                      <a:pt x="216203" y="679845"/>
                      <a:pt x="375279" y="679845"/>
                    </a:cubicBezTo>
                    <a:cubicBezTo>
                      <a:pt x="534355" y="679845"/>
                      <a:pt x="663311" y="550889"/>
                      <a:pt x="663311" y="391813"/>
                    </a:cubicBezTo>
                    <a:cubicBezTo>
                      <a:pt x="663311" y="232737"/>
                      <a:pt x="534355" y="103781"/>
                      <a:pt x="375279" y="10378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679D19FA-901F-2847-138D-A409CD9CF4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87624" y="2900017"/>
                <a:ext cx="1164013" cy="802117"/>
              </a:xfrm>
              <a:custGeom>
                <a:avLst/>
                <a:gdLst>
                  <a:gd name="connsiteX0" fmla="*/ 582007 w 1164013"/>
                  <a:gd name="connsiteY0" fmla="*/ 0 h 802117"/>
                  <a:gd name="connsiteX1" fmla="*/ 1164013 w 1164013"/>
                  <a:gd name="connsiteY1" fmla="*/ 401059 h 802117"/>
                  <a:gd name="connsiteX2" fmla="*/ 582007 w 1164013"/>
                  <a:gd name="connsiteY2" fmla="*/ 802117 h 802117"/>
                  <a:gd name="connsiteX3" fmla="*/ 0 w 1164013"/>
                  <a:gd name="connsiteY3" fmla="*/ 401059 h 802117"/>
                  <a:gd name="connsiteX4" fmla="*/ 582007 w 1164013"/>
                  <a:gd name="connsiteY4" fmla="*/ 0 h 802117"/>
                  <a:gd name="connsiteX5" fmla="*/ 375279 w 1164013"/>
                  <a:gd name="connsiteY5" fmla="*/ 103781 h 802117"/>
                  <a:gd name="connsiteX6" fmla="*/ 87247 w 1164013"/>
                  <a:gd name="connsiteY6" fmla="*/ 391813 h 802117"/>
                  <a:gd name="connsiteX7" fmla="*/ 375279 w 1164013"/>
                  <a:gd name="connsiteY7" fmla="*/ 679845 h 802117"/>
                  <a:gd name="connsiteX8" fmla="*/ 663311 w 1164013"/>
                  <a:gd name="connsiteY8" fmla="*/ 391813 h 802117"/>
                  <a:gd name="connsiteX9" fmla="*/ 375279 w 1164013"/>
                  <a:gd name="connsiteY9" fmla="*/ 103781 h 802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64013" h="802117">
                    <a:moveTo>
                      <a:pt x="582007" y="0"/>
                    </a:moveTo>
                    <a:cubicBezTo>
                      <a:pt x="903441" y="0"/>
                      <a:pt x="1164013" y="179560"/>
                      <a:pt x="1164013" y="401059"/>
                    </a:cubicBezTo>
                    <a:cubicBezTo>
                      <a:pt x="1164013" y="622558"/>
                      <a:pt x="903441" y="802117"/>
                      <a:pt x="582007" y="802117"/>
                    </a:cubicBezTo>
                    <a:cubicBezTo>
                      <a:pt x="260573" y="802117"/>
                      <a:pt x="0" y="622558"/>
                      <a:pt x="0" y="401059"/>
                    </a:cubicBezTo>
                    <a:cubicBezTo>
                      <a:pt x="0" y="179560"/>
                      <a:pt x="260573" y="0"/>
                      <a:pt x="582007" y="0"/>
                    </a:cubicBezTo>
                    <a:close/>
                    <a:moveTo>
                      <a:pt x="375279" y="103781"/>
                    </a:moveTo>
                    <a:cubicBezTo>
                      <a:pt x="216203" y="103781"/>
                      <a:pt x="87247" y="232737"/>
                      <a:pt x="87247" y="391813"/>
                    </a:cubicBezTo>
                    <a:cubicBezTo>
                      <a:pt x="87247" y="550889"/>
                      <a:pt x="216203" y="679845"/>
                      <a:pt x="375279" y="679845"/>
                    </a:cubicBezTo>
                    <a:cubicBezTo>
                      <a:pt x="534355" y="679845"/>
                      <a:pt x="663311" y="550889"/>
                      <a:pt x="663311" y="391813"/>
                    </a:cubicBezTo>
                    <a:cubicBezTo>
                      <a:pt x="663311" y="232737"/>
                      <a:pt x="534355" y="103781"/>
                      <a:pt x="375279" y="103781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653439-06A7-ED46-838B-AD02A8F82E69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7744644" y="3569438"/>
            <a:ext cx="1101650" cy="18398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B36AD-1924-F884-A776-51B55FBA84AC}"/>
              </a:ext>
            </a:extLst>
          </p:cNvPr>
          <p:cNvSpPr/>
          <p:nvPr/>
        </p:nvSpPr>
        <p:spPr bwMode="gray">
          <a:xfrm>
            <a:off x="6913016" y="4011802"/>
            <a:ext cx="1872208" cy="10801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3B64BE9-F41E-34A8-40A6-7D8FC4B1E67C}"/>
                  </a:ext>
                </a:extLst>
              </p:cNvPr>
              <p:cNvSpPr txBox="1"/>
              <p:nvPr/>
            </p:nvSpPr>
            <p:spPr bwMode="gray">
              <a:xfrm>
                <a:off x="8759014" y="3895976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3B64BE9-F41E-34A8-40A6-7D8FC4B1E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759014" y="3895976"/>
                <a:ext cx="231651" cy="2316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DB2B1339-1429-137D-6EC9-D35CC26BE6D6}"/>
                  </a:ext>
                </a:extLst>
              </p:cNvPr>
              <p:cNvSpPr/>
              <p:nvPr/>
            </p:nvSpPr>
            <p:spPr bwMode="gray">
              <a:xfrm>
                <a:off x="7047504" y="4175762"/>
                <a:ext cx="1124896" cy="772252"/>
              </a:xfrm>
              <a:custGeom>
                <a:avLst/>
                <a:gdLst>
                  <a:gd name="connsiteX0" fmla="*/ 562448 w 1124896"/>
                  <a:gd name="connsiteY0" fmla="*/ 0 h 772252"/>
                  <a:gd name="connsiteX1" fmla="*/ 1124896 w 1124896"/>
                  <a:gd name="connsiteY1" fmla="*/ 386126 h 772252"/>
                  <a:gd name="connsiteX2" fmla="*/ 562448 w 1124896"/>
                  <a:gd name="connsiteY2" fmla="*/ 772252 h 772252"/>
                  <a:gd name="connsiteX3" fmla="*/ 0 w 1124896"/>
                  <a:gd name="connsiteY3" fmla="*/ 386126 h 772252"/>
                  <a:gd name="connsiteX4" fmla="*/ 562448 w 1124896"/>
                  <a:gd name="connsiteY4" fmla="*/ 0 h 772252"/>
                  <a:gd name="connsiteX5" fmla="*/ 348047 w 1124896"/>
                  <a:gd name="connsiteY5" fmla="*/ 85650 h 772252"/>
                  <a:gd name="connsiteX6" fmla="*/ 60015 w 1124896"/>
                  <a:gd name="connsiteY6" fmla="*/ 373682 h 772252"/>
                  <a:gd name="connsiteX7" fmla="*/ 348047 w 1124896"/>
                  <a:gd name="connsiteY7" fmla="*/ 661714 h 772252"/>
                  <a:gd name="connsiteX8" fmla="*/ 636079 w 1124896"/>
                  <a:gd name="connsiteY8" fmla="*/ 373682 h 772252"/>
                  <a:gd name="connsiteX9" fmla="*/ 348047 w 1124896"/>
                  <a:gd name="connsiteY9" fmla="*/ 85650 h 772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4896" h="772252">
                    <a:moveTo>
                      <a:pt x="562448" y="0"/>
                    </a:moveTo>
                    <a:cubicBezTo>
                      <a:pt x="873080" y="0"/>
                      <a:pt x="1124896" y="172874"/>
                      <a:pt x="1124896" y="386126"/>
                    </a:cubicBezTo>
                    <a:cubicBezTo>
                      <a:pt x="1124896" y="599378"/>
                      <a:pt x="873080" y="772252"/>
                      <a:pt x="562448" y="772252"/>
                    </a:cubicBezTo>
                    <a:cubicBezTo>
                      <a:pt x="251816" y="772252"/>
                      <a:pt x="0" y="599378"/>
                      <a:pt x="0" y="386126"/>
                    </a:cubicBezTo>
                    <a:cubicBezTo>
                      <a:pt x="0" y="172874"/>
                      <a:pt x="251816" y="0"/>
                      <a:pt x="562448" y="0"/>
                    </a:cubicBezTo>
                    <a:close/>
                    <a:moveTo>
                      <a:pt x="348047" y="85650"/>
                    </a:moveTo>
                    <a:cubicBezTo>
                      <a:pt x="188971" y="85650"/>
                      <a:pt x="60015" y="214606"/>
                      <a:pt x="60015" y="373682"/>
                    </a:cubicBezTo>
                    <a:cubicBezTo>
                      <a:pt x="60015" y="532758"/>
                      <a:pt x="188971" y="661714"/>
                      <a:pt x="348047" y="661714"/>
                    </a:cubicBezTo>
                    <a:cubicBezTo>
                      <a:pt x="507123" y="661714"/>
                      <a:pt x="636079" y="532758"/>
                      <a:pt x="636079" y="373682"/>
                    </a:cubicBezTo>
                    <a:cubicBezTo>
                      <a:pt x="636079" y="214606"/>
                      <a:pt x="507123" y="85650"/>
                      <a:pt x="348047" y="8565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DB2B1339-1429-137D-6EC9-D35CC26BE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47504" y="4175762"/>
                <a:ext cx="1124896" cy="772252"/>
              </a:xfrm>
              <a:custGeom>
                <a:avLst/>
                <a:gdLst>
                  <a:gd name="connsiteX0" fmla="*/ 562448 w 1124896"/>
                  <a:gd name="connsiteY0" fmla="*/ 0 h 772252"/>
                  <a:gd name="connsiteX1" fmla="*/ 1124896 w 1124896"/>
                  <a:gd name="connsiteY1" fmla="*/ 386126 h 772252"/>
                  <a:gd name="connsiteX2" fmla="*/ 562448 w 1124896"/>
                  <a:gd name="connsiteY2" fmla="*/ 772252 h 772252"/>
                  <a:gd name="connsiteX3" fmla="*/ 0 w 1124896"/>
                  <a:gd name="connsiteY3" fmla="*/ 386126 h 772252"/>
                  <a:gd name="connsiteX4" fmla="*/ 562448 w 1124896"/>
                  <a:gd name="connsiteY4" fmla="*/ 0 h 772252"/>
                  <a:gd name="connsiteX5" fmla="*/ 348047 w 1124896"/>
                  <a:gd name="connsiteY5" fmla="*/ 85650 h 772252"/>
                  <a:gd name="connsiteX6" fmla="*/ 60015 w 1124896"/>
                  <a:gd name="connsiteY6" fmla="*/ 373682 h 772252"/>
                  <a:gd name="connsiteX7" fmla="*/ 348047 w 1124896"/>
                  <a:gd name="connsiteY7" fmla="*/ 661714 h 772252"/>
                  <a:gd name="connsiteX8" fmla="*/ 636079 w 1124896"/>
                  <a:gd name="connsiteY8" fmla="*/ 373682 h 772252"/>
                  <a:gd name="connsiteX9" fmla="*/ 348047 w 1124896"/>
                  <a:gd name="connsiteY9" fmla="*/ 85650 h 772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4896" h="772252">
                    <a:moveTo>
                      <a:pt x="562448" y="0"/>
                    </a:moveTo>
                    <a:cubicBezTo>
                      <a:pt x="873080" y="0"/>
                      <a:pt x="1124896" y="172874"/>
                      <a:pt x="1124896" y="386126"/>
                    </a:cubicBezTo>
                    <a:cubicBezTo>
                      <a:pt x="1124896" y="599378"/>
                      <a:pt x="873080" y="772252"/>
                      <a:pt x="562448" y="772252"/>
                    </a:cubicBezTo>
                    <a:cubicBezTo>
                      <a:pt x="251816" y="772252"/>
                      <a:pt x="0" y="599378"/>
                      <a:pt x="0" y="386126"/>
                    </a:cubicBezTo>
                    <a:cubicBezTo>
                      <a:pt x="0" y="172874"/>
                      <a:pt x="251816" y="0"/>
                      <a:pt x="562448" y="0"/>
                    </a:cubicBezTo>
                    <a:close/>
                    <a:moveTo>
                      <a:pt x="348047" y="85650"/>
                    </a:moveTo>
                    <a:cubicBezTo>
                      <a:pt x="188971" y="85650"/>
                      <a:pt x="60015" y="214606"/>
                      <a:pt x="60015" y="373682"/>
                    </a:cubicBezTo>
                    <a:cubicBezTo>
                      <a:pt x="60015" y="532758"/>
                      <a:pt x="188971" y="661714"/>
                      <a:pt x="348047" y="661714"/>
                    </a:cubicBezTo>
                    <a:cubicBezTo>
                      <a:pt x="507123" y="661714"/>
                      <a:pt x="636079" y="532758"/>
                      <a:pt x="636079" y="373682"/>
                    </a:cubicBezTo>
                    <a:cubicBezTo>
                      <a:pt x="636079" y="214606"/>
                      <a:pt x="507123" y="85650"/>
                      <a:pt x="348047" y="85650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36C4497E-8C95-C528-984A-12A8D0249920}"/>
                  </a:ext>
                </a:extLst>
              </p:cNvPr>
              <p:cNvSpPr/>
              <p:nvPr/>
            </p:nvSpPr>
            <p:spPr bwMode="gray">
              <a:xfrm>
                <a:off x="6987632" y="4091679"/>
                <a:ext cx="1616816" cy="943819"/>
              </a:xfrm>
              <a:custGeom>
                <a:avLst/>
                <a:gdLst>
                  <a:gd name="connsiteX0" fmla="*/ 808408 w 1616816"/>
                  <a:gd name="connsiteY0" fmla="*/ 0 h 943819"/>
                  <a:gd name="connsiteX1" fmla="*/ 1616816 w 1616816"/>
                  <a:gd name="connsiteY1" fmla="*/ 471910 h 943819"/>
                  <a:gd name="connsiteX2" fmla="*/ 808408 w 1616816"/>
                  <a:gd name="connsiteY2" fmla="*/ 943819 h 943819"/>
                  <a:gd name="connsiteX3" fmla="*/ 0 w 1616816"/>
                  <a:gd name="connsiteY3" fmla="*/ 471910 h 943819"/>
                  <a:gd name="connsiteX4" fmla="*/ 808408 w 1616816"/>
                  <a:gd name="connsiteY4" fmla="*/ 0 h 943819"/>
                  <a:gd name="connsiteX5" fmla="*/ 622320 w 1616816"/>
                  <a:gd name="connsiteY5" fmla="*/ 84083 h 943819"/>
                  <a:gd name="connsiteX6" fmla="*/ 59872 w 1616816"/>
                  <a:gd name="connsiteY6" fmla="*/ 470209 h 943819"/>
                  <a:gd name="connsiteX7" fmla="*/ 622320 w 1616816"/>
                  <a:gd name="connsiteY7" fmla="*/ 856335 h 943819"/>
                  <a:gd name="connsiteX8" fmla="*/ 1184768 w 1616816"/>
                  <a:gd name="connsiteY8" fmla="*/ 470209 h 943819"/>
                  <a:gd name="connsiteX9" fmla="*/ 622320 w 1616816"/>
                  <a:gd name="connsiteY9" fmla="*/ 84083 h 943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6816" h="943819">
                    <a:moveTo>
                      <a:pt x="808408" y="0"/>
                    </a:moveTo>
                    <a:cubicBezTo>
                      <a:pt x="1254880" y="0"/>
                      <a:pt x="1616816" y="211281"/>
                      <a:pt x="1616816" y="471910"/>
                    </a:cubicBezTo>
                    <a:cubicBezTo>
                      <a:pt x="1616816" y="732539"/>
                      <a:pt x="1254880" y="943819"/>
                      <a:pt x="808408" y="943819"/>
                    </a:cubicBezTo>
                    <a:cubicBezTo>
                      <a:pt x="361936" y="943819"/>
                      <a:pt x="0" y="732539"/>
                      <a:pt x="0" y="471910"/>
                    </a:cubicBezTo>
                    <a:cubicBezTo>
                      <a:pt x="0" y="211281"/>
                      <a:pt x="361936" y="0"/>
                      <a:pt x="808408" y="0"/>
                    </a:cubicBezTo>
                    <a:close/>
                    <a:moveTo>
                      <a:pt x="622320" y="84083"/>
                    </a:moveTo>
                    <a:cubicBezTo>
                      <a:pt x="311688" y="84083"/>
                      <a:pt x="59872" y="256957"/>
                      <a:pt x="59872" y="470209"/>
                    </a:cubicBezTo>
                    <a:cubicBezTo>
                      <a:pt x="59872" y="683461"/>
                      <a:pt x="311688" y="856335"/>
                      <a:pt x="622320" y="856335"/>
                    </a:cubicBezTo>
                    <a:cubicBezTo>
                      <a:pt x="932952" y="856335"/>
                      <a:pt x="1184768" y="683461"/>
                      <a:pt x="1184768" y="470209"/>
                    </a:cubicBezTo>
                    <a:cubicBezTo>
                      <a:pt x="1184768" y="256957"/>
                      <a:pt x="932952" y="84083"/>
                      <a:pt x="622320" y="84083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36C4497E-8C95-C528-984A-12A8D0249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987632" y="4091679"/>
                <a:ext cx="1616816" cy="943819"/>
              </a:xfrm>
              <a:custGeom>
                <a:avLst/>
                <a:gdLst>
                  <a:gd name="connsiteX0" fmla="*/ 808408 w 1616816"/>
                  <a:gd name="connsiteY0" fmla="*/ 0 h 943819"/>
                  <a:gd name="connsiteX1" fmla="*/ 1616816 w 1616816"/>
                  <a:gd name="connsiteY1" fmla="*/ 471910 h 943819"/>
                  <a:gd name="connsiteX2" fmla="*/ 808408 w 1616816"/>
                  <a:gd name="connsiteY2" fmla="*/ 943819 h 943819"/>
                  <a:gd name="connsiteX3" fmla="*/ 0 w 1616816"/>
                  <a:gd name="connsiteY3" fmla="*/ 471910 h 943819"/>
                  <a:gd name="connsiteX4" fmla="*/ 808408 w 1616816"/>
                  <a:gd name="connsiteY4" fmla="*/ 0 h 943819"/>
                  <a:gd name="connsiteX5" fmla="*/ 622320 w 1616816"/>
                  <a:gd name="connsiteY5" fmla="*/ 84083 h 943819"/>
                  <a:gd name="connsiteX6" fmla="*/ 59872 w 1616816"/>
                  <a:gd name="connsiteY6" fmla="*/ 470209 h 943819"/>
                  <a:gd name="connsiteX7" fmla="*/ 622320 w 1616816"/>
                  <a:gd name="connsiteY7" fmla="*/ 856335 h 943819"/>
                  <a:gd name="connsiteX8" fmla="*/ 1184768 w 1616816"/>
                  <a:gd name="connsiteY8" fmla="*/ 470209 h 943819"/>
                  <a:gd name="connsiteX9" fmla="*/ 622320 w 1616816"/>
                  <a:gd name="connsiteY9" fmla="*/ 84083 h 943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6816" h="943819">
                    <a:moveTo>
                      <a:pt x="808408" y="0"/>
                    </a:moveTo>
                    <a:cubicBezTo>
                      <a:pt x="1254880" y="0"/>
                      <a:pt x="1616816" y="211281"/>
                      <a:pt x="1616816" y="471910"/>
                    </a:cubicBezTo>
                    <a:cubicBezTo>
                      <a:pt x="1616816" y="732539"/>
                      <a:pt x="1254880" y="943819"/>
                      <a:pt x="808408" y="943819"/>
                    </a:cubicBezTo>
                    <a:cubicBezTo>
                      <a:pt x="361936" y="943819"/>
                      <a:pt x="0" y="732539"/>
                      <a:pt x="0" y="471910"/>
                    </a:cubicBezTo>
                    <a:cubicBezTo>
                      <a:pt x="0" y="211281"/>
                      <a:pt x="361936" y="0"/>
                      <a:pt x="808408" y="0"/>
                    </a:cubicBezTo>
                    <a:close/>
                    <a:moveTo>
                      <a:pt x="622320" y="84083"/>
                    </a:moveTo>
                    <a:cubicBezTo>
                      <a:pt x="311688" y="84083"/>
                      <a:pt x="59872" y="256957"/>
                      <a:pt x="59872" y="470209"/>
                    </a:cubicBezTo>
                    <a:cubicBezTo>
                      <a:pt x="59872" y="683461"/>
                      <a:pt x="311688" y="856335"/>
                      <a:pt x="622320" y="856335"/>
                    </a:cubicBezTo>
                    <a:cubicBezTo>
                      <a:pt x="932952" y="856335"/>
                      <a:pt x="1184768" y="683461"/>
                      <a:pt x="1184768" y="470209"/>
                    </a:cubicBezTo>
                    <a:cubicBezTo>
                      <a:pt x="1184768" y="256957"/>
                      <a:pt x="932952" y="84083"/>
                      <a:pt x="622320" y="84083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462374F4-B03B-9D9D-A91D-A81096470E9A}"/>
                  </a:ext>
                </a:extLst>
              </p:cNvPr>
              <p:cNvSpPr/>
              <p:nvPr/>
            </p:nvSpPr>
            <p:spPr bwMode="gray">
              <a:xfrm>
                <a:off x="7107519" y="4261412"/>
                <a:ext cx="576064" cy="576064"/>
              </a:xfrm>
              <a:custGeom>
                <a:avLst/>
                <a:gdLst>
                  <a:gd name="connsiteX0" fmla="*/ 288032 w 576064"/>
                  <a:gd name="connsiteY0" fmla="*/ 0 h 576064"/>
                  <a:gd name="connsiteX1" fmla="*/ 576064 w 576064"/>
                  <a:gd name="connsiteY1" fmla="*/ 288032 h 576064"/>
                  <a:gd name="connsiteX2" fmla="*/ 288032 w 576064"/>
                  <a:gd name="connsiteY2" fmla="*/ 576064 h 576064"/>
                  <a:gd name="connsiteX3" fmla="*/ 0 w 576064"/>
                  <a:gd name="connsiteY3" fmla="*/ 288032 h 576064"/>
                  <a:gd name="connsiteX4" fmla="*/ 288032 w 576064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064" h="576064">
                    <a:moveTo>
                      <a:pt x="288032" y="0"/>
                    </a:moveTo>
                    <a:cubicBezTo>
                      <a:pt x="447108" y="0"/>
                      <a:pt x="576064" y="128956"/>
                      <a:pt x="576064" y="288032"/>
                    </a:cubicBezTo>
                    <a:cubicBezTo>
                      <a:pt x="576064" y="447108"/>
                      <a:pt x="447108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462374F4-B03B-9D9D-A91D-A81096470E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07519" y="4261412"/>
                <a:ext cx="576064" cy="576064"/>
              </a:xfrm>
              <a:custGeom>
                <a:avLst/>
                <a:gdLst>
                  <a:gd name="connsiteX0" fmla="*/ 288032 w 576064"/>
                  <a:gd name="connsiteY0" fmla="*/ 0 h 576064"/>
                  <a:gd name="connsiteX1" fmla="*/ 576064 w 576064"/>
                  <a:gd name="connsiteY1" fmla="*/ 288032 h 576064"/>
                  <a:gd name="connsiteX2" fmla="*/ 288032 w 576064"/>
                  <a:gd name="connsiteY2" fmla="*/ 576064 h 576064"/>
                  <a:gd name="connsiteX3" fmla="*/ 0 w 576064"/>
                  <a:gd name="connsiteY3" fmla="*/ 288032 h 576064"/>
                  <a:gd name="connsiteX4" fmla="*/ 288032 w 576064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064" h="576064">
                    <a:moveTo>
                      <a:pt x="288032" y="0"/>
                    </a:moveTo>
                    <a:cubicBezTo>
                      <a:pt x="447108" y="0"/>
                      <a:pt x="576064" y="128956"/>
                      <a:pt x="576064" y="288032"/>
                    </a:cubicBezTo>
                    <a:cubicBezTo>
                      <a:pt x="576064" y="447108"/>
                      <a:pt x="447108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blipFill>
                <a:blip r:embed="rId12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3B51A55-2C0F-24E4-8F4F-E8F762CD8648}"/>
                  </a:ext>
                </a:extLst>
              </p:cNvPr>
              <p:cNvSpPr txBox="1"/>
              <p:nvPr/>
            </p:nvSpPr>
            <p:spPr bwMode="gray">
              <a:xfrm>
                <a:off x="5830845" y="4911849"/>
                <a:ext cx="325332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200" i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3B51A55-2C0F-24E4-8F4F-E8F762CD8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830845" y="4911849"/>
                <a:ext cx="325332" cy="23165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37C817-AA60-2195-231A-68683EF489A1}"/>
              </a:ext>
            </a:extLst>
          </p:cNvPr>
          <p:cNvCxnSpPr>
            <a:cxnSpLocks/>
            <a:stCxn id="36" idx="0"/>
          </p:cNvCxnSpPr>
          <p:nvPr/>
        </p:nvCxnSpPr>
        <p:spPr bwMode="gray">
          <a:xfrm flipV="1">
            <a:off x="5993511" y="4534609"/>
            <a:ext cx="1242316" cy="37724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F1559DC-9C30-888D-5005-26E2682AD78A}"/>
                  </a:ext>
                </a:extLst>
              </p:cNvPr>
              <p:cNvSpPr txBox="1"/>
              <p:nvPr/>
            </p:nvSpPr>
            <p:spPr bwMode="gray">
              <a:xfrm>
                <a:off x="6135645" y="4911848"/>
                <a:ext cx="325332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200" i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F1559DC-9C30-888D-5005-26E2682AD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35645" y="4911848"/>
                <a:ext cx="325332" cy="23165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770D971-1E19-9B7B-F5BA-10B23ACF8CA4}"/>
                  </a:ext>
                </a:extLst>
              </p:cNvPr>
              <p:cNvSpPr txBox="1"/>
              <p:nvPr/>
            </p:nvSpPr>
            <p:spPr bwMode="gray">
              <a:xfrm>
                <a:off x="6489762" y="4919767"/>
                <a:ext cx="325332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sz="1200" i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770D971-1E19-9B7B-F5BA-10B23ACF8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489762" y="4919767"/>
                <a:ext cx="325332" cy="23165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41C860-3B0C-62B1-380E-E26F1E374810}"/>
              </a:ext>
            </a:extLst>
          </p:cNvPr>
          <p:cNvCxnSpPr>
            <a:cxnSpLocks/>
          </p:cNvCxnSpPr>
          <p:nvPr/>
        </p:nvCxnSpPr>
        <p:spPr bwMode="gray">
          <a:xfrm flipV="1">
            <a:off x="6352082" y="4692598"/>
            <a:ext cx="1526270" cy="24653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CBBBFC0-90FA-F488-10C7-394DD6E60376}"/>
              </a:ext>
            </a:extLst>
          </p:cNvPr>
          <p:cNvCxnSpPr>
            <a:cxnSpLocks/>
          </p:cNvCxnSpPr>
          <p:nvPr/>
        </p:nvCxnSpPr>
        <p:spPr bwMode="gray">
          <a:xfrm flipV="1">
            <a:off x="6725367" y="4729696"/>
            <a:ext cx="1526270" cy="24653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9079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3" grpId="0"/>
      <p:bldP spid="15" grpId="0" animBg="1"/>
      <p:bldP spid="14" grpId="0" animBg="1"/>
      <p:bldP spid="19" grpId="0" animBg="1"/>
      <p:bldP spid="20" grpId="0"/>
      <p:bldP spid="35" grpId="0" animBg="1"/>
      <p:bldP spid="34" grpId="0" animBg="1"/>
      <p:bldP spid="33" grpId="0" animBg="1"/>
      <p:bldP spid="36" grpId="0"/>
      <p:bldP spid="38" grpId="0"/>
      <p:bldP spid="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342900" indent="-342900"/>
                <a:r>
                  <a:rPr lang="de-DE" altLang="en-DE" b="1" dirty="0"/>
                  <a:t>Organisatorisches</a:t>
                </a:r>
              </a:p>
              <a:p>
                <a:pPr marL="342900" indent="-342900"/>
                <a:r>
                  <a:rPr lang="de-DE" altLang="en-DE" dirty="0"/>
                  <a:t>Wahrscheinlichkeitsbegriff</a:t>
                </a:r>
              </a:p>
              <a:p>
                <a:pPr marL="342900" indent="-342900"/>
                <a:r>
                  <a:rPr lang="de-DE" altLang="en-DE" dirty="0"/>
                  <a:t>Geschichte der Wahrscheinlichkeit</a:t>
                </a:r>
              </a:p>
              <a:p>
                <a:pPr marL="342900" indent="-342900"/>
                <a:r>
                  <a:rPr lang="de-DE" dirty="0"/>
                  <a:t>Wahrscheinlichkeitsräume</a:t>
                </a:r>
                <a:r>
                  <a:rPr lang="en-GB" dirty="0"/>
                  <a:t> 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dirty="0"/>
                  <a:t>-Algebra</a:t>
                </a:r>
              </a:p>
              <a:p>
                <a:pPr marL="342900" indent="-342900"/>
                <a:r>
                  <a:rPr lang="de-DE" altLang="en-DE" dirty="0"/>
                  <a:t>Rechenregeln von Wahrscheinlichkeitsräumen</a:t>
                </a:r>
              </a:p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Gleichverteilung</a:t>
                </a:r>
              </a:p>
              <a:p>
                <a:pPr marL="342900" indent="-342900"/>
                <a:r>
                  <a:rPr lang="en-US" altLang="en-DE" i="1" dirty="0">
                    <a:solidFill>
                      <a:schemeClr val="accent5"/>
                    </a:solidFill>
                  </a:rPr>
                  <a:t>Counting</a:t>
                </a:r>
                <a:r>
                  <a:rPr lang="de-DE" altLang="en-DE" dirty="0">
                    <a:solidFill>
                      <a:schemeClr val="accent5"/>
                    </a:solidFill>
                  </a:rPr>
                  <a:t> Prinzip</a:t>
                </a:r>
              </a:p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Permutationen, Variationen und Kombinationen</a:t>
                </a:r>
              </a:p>
              <a:p>
                <a:pPr marL="614125" lvl="1" indent="-342900"/>
                <a:r>
                  <a:rPr lang="de-DE" altLang="en-DE" dirty="0">
                    <a:solidFill>
                      <a:schemeClr val="accent5"/>
                    </a:solidFill>
                  </a:rPr>
                  <a:t>Numerische Approximation</a:t>
                </a:r>
              </a:p>
              <a:p>
                <a:pPr marL="0" indent="0">
                  <a:buNone/>
                </a:pPr>
                <a:endParaRPr lang="de-DE" altLang="en-DE" dirty="0"/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397203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5785A3B-37AD-0935-8A90-FB01E1A75EA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/>
                  <a:t>Szenario</a:t>
                </a:r>
                <a:r>
                  <a:rPr lang="de-DE" dirty="0"/>
                  <a:t>: </a:t>
                </a:r>
                <a:r>
                  <a:rPr lang="en-US" i="1" dirty="0"/>
                  <a:t>Linda is 31 years old, single, outspoken, and very bright. She majored in philosophy. As a student, she was deeply concerned with issues of discrimination and social justice, and also participated in anti-nuclear demonstrations. </a:t>
                </a:r>
                <a:r>
                  <a:rPr lang="de-DE" i="1" dirty="0" err="1"/>
                  <a:t>Which</a:t>
                </a:r>
                <a:r>
                  <a:rPr lang="de-DE" i="1" dirty="0"/>
                  <a:t> </a:t>
                </a:r>
                <a:r>
                  <a:rPr lang="de-DE" i="1" dirty="0" err="1"/>
                  <a:t>is</a:t>
                </a:r>
                <a:r>
                  <a:rPr lang="de-DE" i="1" dirty="0"/>
                  <a:t> </a:t>
                </a:r>
                <a:r>
                  <a:rPr lang="de-DE" i="1" dirty="0" err="1"/>
                  <a:t>more</a:t>
                </a:r>
                <a:r>
                  <a:rPr lang="de-DE" i="1" dirty="0"/>
                  <a:t> probable?</a:t>
                </a:r>
                <a:endParaRPr lang="en-US" i="1" dirty="0"/>
              </a:p>
              <a:p>
                <a:pPr lvl="4"/>
                <a:r>
                  <a:rPr lang="en-US" i="1" dirty="0"/>
                  <a:t>Linda is a bank teller.</a:t>
                </a:r>
              </a:p>
              <a:p>
                <a:pPr lvl="4"/>
                <a:r>
                  <a:rPr lang="en-US" i="1" dirty="0"/>
                  <a:t>Linda is a bank teller and is active in the feminist movement.</a:t>
                </a:r>
              </a:p>
              <a:p>
                <a:r>
                  <a:rPr lang="de-DE" b="1" dirty="0"/>
                  <a:t>Ergebnismenge</a:t>
                </a:r>
                <a:r>
                  <a:rPr lang="de-DE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alle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Singles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die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31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Jahre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alt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sind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und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Linda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hei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ß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en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de-DE" dirty="0"/>
              </a:p>
              <a:p>
                <a:r>
                  <a:rPr lang="de-DE" b="1" dirty="0"/>
                  <a:t>Zwei Ereignisse</a:t>
                </a:r>
                <a:r>
                  <a:rPr lang="de-DE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Person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ist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Bankangestellte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de-DE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Person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aktiv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der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Frauenbewegung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de-DE" dirty="0"/>
              </a:p>
              <a:p>
                <a:r>
                  <a:rPr lang="de-DE" b="1" dirty="0"/>
                  <a:t>Lösung</a:t>
                </a:r>
                <a:r>
                  <a:rPr lang="de-DE" dirty="0"/>
                  <a:t>:</a:t>
                </a:r>
              </a:p>
              <a:p>
                <a:pPr marL="2667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∖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5785A3B-37AD-0935-8A90-FB01E1A75E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5804863-0BC5-EEE0-81D7-0DE447CD1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Linda-Problem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169207-554C-FABA-2CAA-C80C525AB277}"/>
              </a:ext>
            </a:extLst>
          </p:cNvPr>
          <p:cNvSpPr txBox="1"/>
          <p:nvPr/>
        </p:nvSpPr>
        <p:spPr bwMode="gray">
          <a:xfrm>
            <a:off x="268909" y="4758500"/>
            <a:ext cx="7056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4" indent="0">
              <a:buNone/>
            </a:pPr>
            <a:r>
              <a:rPr lang="en-US" sz="800" dirty="0">
                <a:solidFill>
                  <a:schemeClr val="accent5"/>
                </a:solidFill>
              </a:rPr>
              <a:t>Tversky, A. &amp; Kahneman, D. (1982). Judgments of and by representativeness. In D. Kahneman, P. </a:t>
            </a:r>
            <a:r>
              <a:rPr lang="en-US" sz="800" dirty="0" err="1">
                <a:solidFill>
                  <a:schemeClr val="accent5"/>
                </a:solidFill>
              </a:rPr>
              <a:t>Slovic</a:t>
            </a:r>
            <a:r>
              <a:rPr lang="en-US" sz="800" dirty="0">
                <a:solidFill>
                  <a:schemeClr val="accent5"/>
                </a:solidFill>
              </a:rPr>
              <a:t>, &amp; A. Tversky (Eds.), Judgment under uncertainty: Heuristics and biases (pp. 84-98). Cambridge: Cambridge University Press.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CB9B7D-3872-245B-8121-75EBE9E98E7F}"/>
              </a:ext>
            </a:extLst>
          </p:cNvPr>
          <p:cNvSpPr/>
          <p:nvPr/>
        </p:nvSpPr>
        <p:spPr bwMode="gray">
          <a:xfrm>
            <a:off x="6516216" y="2765992"/>
            <a:ext cx="1872208" cy="108012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7D16511-C24C-0D75-D885-FDF17925737E}"/>
                  </a:ext>
                </a:extLst>
              </p:cNvPr>
              <p:cNvSpPr txBox="1"/>
              <p:nvPr/>
            </p:nvSpPr>
            <p:spPr bwMode="gray">
              <a:xfrm>
                <a:off x="8362214" y="2650166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7D16511-C24C-0D75-D885-FDF179257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362214" y="2650166"/>
                <a:ext cx="231651" cy="2316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reeform 14">
            <a:extLst>
              <a:ext uri="{FF2B5EF4-FFF2-40B4-BE49-F238E27FC236}">
                <a16:creationId xmlns:a16="http://schemas.microsoft.com/office/drawing/2014/main" id="{D3092E3E-81CB-5C22-458D-B66D1F5C387F}"/>
              </a:ext>
            </a:extLst>
          </p:cNvPr>
          <p:cNvSpPr/>
          <p:nvPr/>
        </p:nvSpPr>
        <p:spPr bwMode="gray">
          <a:xfrm>
            <a:off x="7285860" y="3068427"/>
            <a:ext cx="171075" cy="409278"/>
          </a:xfrm>
          <a:custGeom>
            <a:avLst/>
            <a:gdLst>
              <a:gd name="connsiteX0" fmla="*/ 85538 w 171075"/>
              <a:gd name="connsiteY0" fmla="*/ 0 h 409278"/>
              <a:gd name="connsiteX1" fmla="*/ 86713 w 171075"/>
              <a:gd name="connsiteY1" fmla="*/ 969 h 409278"/>
              <a:gd name="connsiteX2" fmla="*/ 171075 w 171075"/>
              <a:gd name="connsiteY2" fmla="*/ 204638 h 409278"/>
              <a:gd name="connsiteX3" fmla="*/ 86713 w 171075"/>
              <a:gd name="connsiteY3" fmla="*/ 408308 h 409278"/>
              <a:gd name="connsiteX4" fmla="*/ 85538 w 171075"/>
              <a:gd name="connsiteY4" fmla="*/ 409278 h 409278"/>
              <a:gd name="connsiteX5" fmla="*/ 84363 w 171075"/>
              <a:gd name="connsiteY5" fmla="*/ 408308 h 409278"/>
              <a:gd name="connsiteX6" fmla="*/ 0 w 171075"/>
              <a:gd name="connsiteY6" fmla="*/ 204638 h 409278"/>
              <a:gd name="connsiteX7" fmla="*/ 84363 w 171075"/>
              <a:gd name="connsiteY7" fmla="*/ 969 h 409278"/>
              <a:gd name="connsiteX8" fmla="*/ 85538 w 171075"/>
              <a:gd name="connsiteY8" fmla="*/ 0 h 409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075" h="409278">
                <a:moveTo>
                  <a:pt x="85538" y="0"/>
                </a:moveTo>
                <a:lnTo>
                  <a:pt x="86713" y="969"/>
                </a:lnTo>
                <a:cubicBezTo>
                  <a:pt x="138836" y="53092"/>
                  <a:pt x="171075" y="125100"/>
                  <a:pt x="171075" y="204638"/>
                </a:cubicBezTo>
                <a:cubicBezTo>
                  <a:pt x="171075" y="284176"/>
                  <a:pt x="138836" y="356184"/>
                  <a:pt x="86713" y="408308"/>
                </a:cubicBezTo>
                <a:lnTo>
                  <a:pt x="85538" y="409278"/>
                </a:lnTo>
                <a:lnTo>
                  <a:pt x="84363" y="408308"/>
                </a:lnTo>
                <a:cubicBezTo>
                  <a:pt x="32239" y="356184"/>
                  <a:pt x="0" y="284176"/>
                  <a:pt x="0" y="204638"/>
                </a:cubicBezTo>
                <a:cubicBezTo>
                  <a:pt x="0" y="125100"/>
                  <a:pt x="32239" y="53092"/>
                  <a:pt x="84363" y="969"/>
                </a:cubicBezTo>
                <a:lnTo>
                  <a:pt x="85538" y="0"/>
                </a:lnTo>
                <a:close/>
              </a:path>
            </a:pathLst>
          </a:custGeom>
          <a:solidFill>
            <a:schemeClr val="accent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E2AD2A05-E67F-1DB0-7716-1FCE3C4AD21E}"/>
                  </a:ext>
                </a:extLst>
              </p:cNvPr>
              <p:cNvSpPr/>
              <p:nvPr/>
            </p:nvSpPr>
            <p:spPr bwMode="gray">
              <a:xfrm>
                <a:off x="6880871" y="2985033"/>
                <a:ext cx="490527" cy="576064"/>
              </a:xfrm>
              <a:custGeom>
                <a:avLst/>
                <a:gdLst>
                  <a:gd name="connsiteX0" fmla="*/ 288032 w 490527"/>
                  <a:gd name="connsiteY0" fmla="*/ 0 h 576064"/>
                  <a:gd name="connsiteX1" fmla="*/ 449074 w 490527"/>
                  <a:gd name="connsiteY1" fmla="*/ 49191 h 576064"/>
                  <a:gd name="connsiteX2" fmla="*/ 490527 w 490527"/>
                  <a:gd name="connsiteY2" fmla="*/ 83394 h 576064"/>
                  <a:gd name="connsiteX3" fmla="*/ 489352 w 490527"/>
                  <a:gd name="connsiteY3" fmla="*/ 84363 h 576064"/>
                  <a:gd name="connsiteX4" fmla="*/ 404989 w 490527"/>
                  <a:gd name="connsiteY4" fmla="*/ 288032 h 576064"/>
                  <a:gd name="connsiteX5" fmla="*/ 489352 w 490527"/>
                  <a:gd name="connsiteY5" fmla="*/ 491702 h 576064"/>
                  <a:gd name="connsiteX6" fmla="*/ 490527 w 490527"/>
                  <a:gd name="connsiteY6" fmla="*/ 492672 h 576064"/>
                  <a:gd name="connsiteX7" fmla="*/ 449074 w 490527"/>
                  <a:gd name="connsiteY7" fmla="*/ 526873 h 576064"/>
                  <a:gd name="connsiteX8" fmla="*/ 288032 w 490527"/>
                  <a:gd name="connsiteY8" fmla="*/ 576064 h 576064"/>
                  <a:gd name="connsiteX9" fmla="*/ 0 w 490527"/>
                  <a:gd name="connsiteY9" fmla="*/ 288032 h 576064"/>
                  <a:gd name="connsiteX10" fmla="*/ 288032 w 490527"/>
                  <a:gd name="connsiteY10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90527" h="576064">
                    <a:moveTo>
                      <a:pt x="288032" y="0"/>
                    </a:moveTo>
                    <a:cubicBezTo>
                      <a:pt x="347685" y="0"/>
                      <a:pt x="403103" y="18135"/>
                      <a:pt x="449074" y="49191"/>
                    </a:cubicBezTo>
                    <a:lnTo>
                      <a:pt x="490527" y="83394"/>
                    </a:lnTo>
                    <a:lnTo>
                      <a:pt x="489352" y="84363"/>
                    </a:lnTo>
                    <a:cubicBezTo>
                      <a:pt x="437228" y="136486"/>
                      <a:pt x="404989" y="208494"/>
                      <a:pt x="404989" y="288032"/>
                    </a:cubicBezTo>
                    <a:cubicBezTo>
                      <a:pt x="404989" y="367570"/>
                      <a:pt x="437228" y="439578"/>
                      <a:pt x="489352" y="491702"/>
                    </a:cubicBezTo>
                    <a:lnTo>
                      <a:pt x="490527" y="492672"/>
                    </a:lnTo>
                    <a:lnTo>
                      <a:pt x="449074" y="526873"/>
                    </a:lnTo>
                    <a:cubicBezTo>
                      <a:pt x="403103" y="557930"/>
                      <a:pt x="347685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E2AD2A05-E67F-1DB0-7716-1FCE3C4AD2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880871" y="2985033"/>
                <a:ext cx="490527" cy="576064"/>
              </a:xfrm>
              <a:custGeom>
                <a:avLst/>
                <a:gdLst>
                  <a:gd name="connsiteX0" fmla="*/ 288032 w 490527"/>
                  <a:gd name="connsiteY0" fmla="*/ 0 h 576064"/>
                  <a:gd name="connsiteX1" fmla="*/ 449074 w 490527"/>
                  <a:gd name="connsiteY1" fmla="*/ 49191 h 576064"/>
                  <a:gd name="connsiteX2" fmla="*/ 490527 w 490527"/>
                  <a:gd name="connsiteY2" fmla="*/ 83394 h 576064"/>
                  <a:gd name="connsiteX3" fmla="*/ 489352 w 490527"/>
                  <a:gd name="connsiteY3" fmla="*/ 84363 h 576064"/>
                  <a:gd name="connsiteX4" fmla="*/ 404989 w 490527"/>
                  <a:gd name="connsiteY4" fmla="*/ 288032 h 576064"/>
                  <a:gd name="connsiteX5" fmla="*/ 489352 w 490527"/>
                  <a:gd name="connsiteY5" fmla="*/ 491702 h 576064"/>
                  <a:gd name="connsiteX6" fmla="*/ 490527 w 490527"/>
                  <a:gd name="connsiteY6" fmla="*/ 492672 h 576064"/>
                  <a:gd name="connsiteX7" fmla="*/ 449074 w 490527"/>
                  <a:gd name="connsiteY7" fmla="*/ 526873 h 576064"/>
                  <a:gd name="connsiteX8" fmla="*/ 288032 w 490527"/>
                  <a:gd name="connsiteY8" fmla="*/ 576064 h 576064"/>
                  <a:gd name="connsiteX9" fmla="*/ 0 w 490527"/>
                  <a:gd name="connsiteY9" fmla="*/ 288032 h 576064"/>
                  <a:gd name="connsiteX10" fmla="*/ 288032 w 490527"/>
                  <a:gd name="connsiteY10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90527" h="576064">
                    <a:moveTo>
                      <a:pt x="288032" y="0"/>
                    </a:moveTo>
                    <a:cubicBezTo>
                      <a:pt x="347685" y="0"/>
                      <a:pt x="403103" y="18135"/>
                      <a:pt x="449074" y="49191"/>
                    </a:cubicBezTo>
                    <a:lnTo>
                      <a:pt x="490527" y="83394"/>
                    </a:lnTo>
                    <a:lnTo>
                      <a:pt x="489352" y="84363"/>
                    </a:lnTo>
                    <a:cubicBezTo>
                      <a:pt x="437228" y="136486"/>
                      <a:pt x="404989" y="208494"/>
                      <a:pt x="404989" y="288032"/>
                    </a:cubicBezTo>
                    <a:cubicBezTo>
                      <a:pt x="404989" y="367570"/>
                      <a:pt x="437228" y="439578"/>
                      <a:pt x="489352" y="491702"/>
                    </a:cubicBezTo>
                    <a:lnTo>
                      <a:pt x="490527" y="492672"/>
                    </a:lnTo>
                    <a:lnTo>
                      <a:pt x="449074" y="526873"/>
                    </a:lnTo>
                    <a:cubicBezTo>
                      <a:pt x="403103" y="557930"/>
                      <a:pt x="347685" y="576064"/>
                      <a:pt x="288032" y="576064"/>
                    </a:cubicBezTo>
                    <a:cubicBezTo>
                      <a:pt x="128956" y="576064"/>
                      <a:pt x="0" y="447108"/>
                      <a:pt x="0" y="288032"/>
                    </a:cubicBezTo>
                    <a:cubicBezTo>
                      <a:pt x="0" y="128956"/>
                      <a:pt x="128956" y="0"/>
                      <a:pt x="288032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4B6F2A69-A455-AF2B-3C6A-7AC69699C3C4}"/>
                  </a:ext>
                </a:extLst>
              </p:cNvPr>
              <p:cNvSpPr/>
              <p:nvPr/>
            </p:nvSpPr>
            <p:spPr bwMode="gray">
              <a:xfrm>
                <a:off x="7371397" y="2985033"/>
                <a:ext cx="490526" cy="576064"/>
              </a:xfrm>
              <a:custGeom>
                <a:avLst/>
                <a:gdLst>
                  <a:gd name="connsiteX0" fmla="*/ 202494 w 490526"/>
                  <a:gd name="connsiteY0" fmla="*/ 0 h 576064"/>
                  <a:gd name="connsiteX1" fmla="*/ 490526 w 490526"/>
                  <a:gd name="connsiteY1" fmla="*/ 288032 h 576064"/>
                  <a:gd name="connsiteX2" fmla="*/ 202494 w 490526"/>
                  <a:gd name="connsiteY2" fmla="*/ 576064 h 576064"/>
                  <a:gd name="connsiteX3" fmla="*/ 41452 w 490526"/>
                  <a:gd name="connsiteY3" fmla="*/ 526873 h 576064"/>
                  <a:gd name="connsiteX4" fmla="*/ 0 w 490526"/>
                  <a:gd name="connsiteY4" fmla="*/ 492672 h 576064"/>
                  <a:gd name="connsiteX5" fmla="*/ 1175 w 490526"/>
                  <a:gd name="connsiteY5" fmla="*/ 491702 h 576064"/>
                  <a:gd name="connsiteX6" fmla="*/ 85537 w 490526"/>
                  <a:gd name="connsiteY6" fmla="*/ 288032 h 576064"/>
                  <a:gd name="connsiteX7" fmla="*/ 1175 w 490526"/>
                  <a:gd name="connsiteY7" fmla="*/ 84363 h 576064"/>
                  <a:gd name="connsiteX8" fmla="*/ 0 w 490526"/>
                  <a:gd name="connsiteY8" fmla="*/ 83394 h 576064"/>
                  <a:gd name="connsiteX9" fmla="*/ 41452 w 490526"/>
                  <a:gd name="connsiteY9" fmla="*/ 49191 h 576064"/>
                  <a:gd name="connsiteX10" fmla="*/ 202494 w 490526"/>
                  <a:gd name="connsiteY10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90526" h="576064">
                    <a:moveTo>
                      <a:pt x="202494" y="0"/>
                    </a:moveTo>
                    <a:cubicBezTo>
                      <a:pt x="361570" y="0"/>
                      <a:pt x="490526" y="128956"/>
                      <a:pt x="490526" y="288032"/>
                    </a:cubicBezTo>
                    <a:cubicBezTo>
                      <a:pt x="490526" y="447108"/>
                      <a:pt x="361570" y="576064"/>
                      <a:pt x="202494" y="576064"/>
                    </a:cubicBezTo>
                    <a:cubicBezTo>
                      <a:pt x="142841" y="576064"/>
                      <a:pt x="87423" y="557930"/>
                      <a:pt x="41452" y="526873"/>
                    </a:cubicBezTo>
                    <a:lnTo>
                      <a:pt x="0" y="492672"/>
                    </a:lnTo>
                    <a:lnTo>
                      <a:pt x="1175" y="491702"/>
                    </a:lnTo>
                    <a:cubicBezTo>
                      <a:pt x="53298" y="439578"/>
                      <a:pt x="85537" y="367570"/>
                      <a:pt x="85537" y="288032"/>
                    </a:cubicBezTo>
                    <a:cubicBezTo>
                      <a:pt x="85537" y="208494"/>
                      <a:pt x="53298" y="136486"/>
                      <a:pt x="1175" y="84363"/>
                    </a:cubicBezTo>
                    <a:lnTo>
                      <a:pt x="0" y="83394"/>
                    </a:lnTo>
                    <a:lnTo>
                      <a:pt x="41452" y="49191"/>
                    </a:lnTo>
                    <a:cubicBezTo>
                      <a:pt x="87423" y="18135"/>
                      <a:pt x="142841" y="0"/>
                      <a:pt x="20249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4B6F2A69-A455-AF2B-3C6A-7AC69699C3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71397" y="2985033"/>
                <a:ext cx="490526" cy="576064"/>
              </a:xfrm>
              <a:custGeom>
                <a:avLst/>
                <a:gdLst>
                  <a:gd name="connsiteX0" fmla="*/ 202494 w 490526"/>
                  <a:gd name="connsiteY0" fmla="*/ 0 h 576064"/>
                  <a:gd name="connsiteX1" fmla="*/ 490526 w 490526"/>
                  <a:gd name="connsiteY1" fmla="*/ 288032 h 576064"/>
                  <a:gd name="connsiteX2" fmla="*/ 202494 w 490526"/>
                  <a:gd name="connsiteY2" fmla="*/ 576064 h 576064"/>
                  <a:gd name="connsiteX3" fmla="*/ 41452 w 490526"/>
                  <a:gd name="connsiteY3" fmla="*/ 526873 h 576064"/>
                  <a:gd name="connsiteX4" fmla="*/ 0 w 490526"/>
                  <a:gd name="connsiteY4" fmla="*/ 492672 h 576064"/>
                  <a:gd name="connsiteX5" fmla="*/ 1175 w 490526"/>
                  <a:gd name="connsiteY5" fmla="*/ 491702 h 576064"/>
                  <a:gd name="connsiteX6" fmla="*/ 85537 w 490526"/>
                  <a:gd name="connsiteY6" fmla="*/ 288032 h 576064"/>
                  <a:gd name="connsiteX7" fmla="*/ 1175 w 490526"/>
                  <a:gd name="connsiteY7" fmla="*/ 84363 h 576064"/>
                  <a:gd name="connsiteX8" fmla="*/ 0 w 490526"/>
                  <a:gd name="connsiteY8" fmla="*/ 83394 h 576064"/>
                  <a:gd name="connsiteX9" fmla="*/ 41452 w 490526"/>
                  <a:gd name="connsiteY9" fmla="*/ 49191 h 576064"/>
                  <a:gd name="connsiteX10" fmla="*/ 202494 w 490526"/>
                  <a:gd name="connsiteY10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90526" h="576064">
                    <a:moveTo>
                      <a:pt x="202494" y="0"/>
                    </a:moveTo>
                    <a:cubicBezTo>
                      <a:pt x="361570" y="0"/>
                      <a:pt x="490526" y="128956"/>
                      <a:pt x="490526" y="288032"/>
                    </a:cubicBezTo>
                    <a:cubicBezTo>
                      <a:pt x="490526" y="447108"/>
                      <a:pt x="361570" y="576064"/>
                      <a:pt x="202494" y="576064"/>
                    </a:cubicBezTo>
                    <a:cubicBezTo>
                      <a:pt x="142841" y="576064"/>
                      <a:pt x="87423" y="557930"/>
                      <a:pt x="41452" y="526873"/>
                    </a:cubicBezTo>
                    <a:lnTo>
                      <a:pt x="0" y="492672"/>
                    </a:lnTo>
                    <a:lnTo>
                      <a:pt x="1175" y="491702"/>
                    </a:lnTo>
                    <a:cubicBezTo>
                      <a:pt x="53298" y="439578"/>
                      <a:pt x="85537" y="367570"/>
                      <a:pt x="85537" y="288032"/>
                    </a:cubicBezTo>
                    <a:cubicBezTo>
                      <a:pt x="85537" y="208494"/>
                      <a:pt x="53298" y="136486"/>
                      <a:pt x="1175" y="84363"/>
                    </a:cubicBezTo>
                    <a:lnTo>
                      <a:pt x="0" y="83394"/>
                    </a:lnTo>
                    <a:lnTo>
                      <a:pt x="41452" y="49191"/>
                    </a:lnTo>
                    <a:cubicBezTo>
                      <a:pt x="87423" y="18135"/>
                      <a:pt x="142841" y="0"/>
                      <a:pt x="202494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F16F689-2539-A64F-006C-40A54C0BC726}"/>
              </a:ext>
            </a:extLst>
          </p:cNvPr>
          <p:cNvCxnSpPr>
            <a:cxnSpLocks/>
            <a:stCxn id="19" idx="0"/>
          </p:cNvCxnSpPr>
          <p:nvPr/>
        </p:nvCxnSpPr>
        <p:spPr bwMode="gray">
          <a:xfrm flipV="1">
            <a:off x="6835351" y="3561097"/>
            <a:ext cx="218024" cy="38766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7D2BAA3-9C02-389D-446A-DD49E61587E3}"/>
                  </a:ext>
                </a:extLst>
              </p:cNvPr>
              <p:cNvSpPr txBox="1"/>
              <p:nvPr/>
            </p:nvSpPr>
            <p:spPr bwMode="gray">
              <a:xfrm>
                <a:off x="6591794" y="3948761"/>
                <a:ext cx="487113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∖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DE" sz="1200" i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7D2BAA3-9C02-389D-446A-DD49E6158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591794" y="3948761"/>
                <a:ext cx="487113" cy="231651"/>
              </a:xfrm>
              <a:prstGeom prst="rect">
                <a:avLst/>
              </a:prstGeom>
              <a:blipFill>
                <a:blip r:embed="rId6"/>
                <a:stretch>
                  <a:fillRect l="-10000" r="-5000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779579-9664-D844-005B-E915C35FA50A}"/>
              </a:ext>
            </a:extLst>
          </p:cNvPr>
          <p:cNvCxnSpPr>
            <a:cxnSpLocks/>
            <a:stCxn id="21" idx="0"/>
            <a:endCxn id="15" idx="3"/>
          </p:cNvCxnSpPr>
          <p:nvPr/>
        </p:nvCxnSpPr>
        <p:spPr bwMode="gray">
          <a:xfrm flipH="1" flipV="1">
            <a:off x="7372573" y="3476735"/>
            <a:ext cx="15874" cy="76509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B3B11B8-B28F-B4EF-999A-040BC4E034CE}"/>
                  </a:ext>
                </a:extLst>
              </p:cNvPr>
              <p:cNvSpPr txBox="1"/>
              <p:nvPr/>
            </p:nvSpPr>
            <p:spPr bwMode="gray">
              <a:xfrm>
                <a:off x="7144890" y="4241834"/>
                <a:ext cx="487113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DE" sz="1200" i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B3B11B8-B28F-B4EF-999A-040BC4E03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44890" y="4241834"/>
                <a:ext cx="487113" cy="2316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50EB32B8-0ADD-5727-09FA-C05AE4F8B248}"/>
              </a:ext>
            </a:extLst>
          </p:cNvPr>
          <p:cNvSpPr/>
          <p:nvPr/>
        </p:nvSpPr>
        <p:spPr bwMode="gray">
          <a:xfrm>
            <a:off x="7001321" y="2146191"/>
            <a:ext cx="1099108" cy="311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800" b="1" dirty="0">
                <a:solidFill>
                  <a:schemeClr val="tx1"/>
                </a:solidFill>
              </a:rPr>
              <a:t>Amos Tversky</a:t>
            </a:r>
            <a:br>
              <a:rPr lang="en-US" sz="800" b="1" dirty="0">
                <a:solidFill>
                  <a:schemeClr val="tx1"/>
                </a:solidFill>
              </a:rPr>
            </a:br>
            <a:r>
              <a:rPr lang="en-US" sz="800" b="1" dirty="0">
                <a:solidFill>
                  <a:schemeClr val="tx1"/>
                </a:solidFill>
              </a:rPr>
              <a:t>(1937 – 1996)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81CA63-2065-8B5C-5E10-8A762D06B87A}"/>
              </a:ext>
            </a:extLst>
          </p:cNvPr>
          <p:cNvSpPr txBox="1"/>
          <p:nvPr/>
        </p:nvSpPr>
        <p:spPr bwMode="gray">
          <a:xfrm>
            <a:off x="7929995" y="2144111"/>
            <a:ext cx="10946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  <a:t>Daniel Kahneman</a:t>
            </a:r>
            <a:b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</a:br>
            <a: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(1934 – )</a:t>
            </a:r>
            <a:endParaRPr lang="en-US" sz="800" dirty="0"/>
          </a:p>
        </p:txBody>
      </p:sp>
      <p:pic>
        <p:nvPicPr>
          <p:cNvPr id="2050" name="Picture 2" descr="Amos Tversky">
            <a:extLst>
              <a:ext uri="{FF2B5EF4-FFF2-40B4-BE49-F238E27FC236}">
                <a16:creationId xmlns:a16="http://schemas.microsoft.com/office/drawing/2014/main" id="{B9A84FCC-A4C3-C2CE-5122-89EC8F4BD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94351" y="1431311"/>
            <a:ext cx="716273" cy="73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8C5CAEF-E760-0A5E-0A76-453F3A4FA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00429" y="1376714"/>
            <a:ext cx="716273" cy="79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2532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-0.01563 -1.11111E-6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1" y="0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01111 -1.11111E-6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4" grpId="0"/>
      <p:bldP spid="15" grpId="0" animBg="1"/>
      <p:bldP spid="16" grpId="0" animBg="1"/>
      <p:bldP spid="16" grpId="1" animBg="1"/>
      <p:bldP spid="17" grpId="0" animBg="1"/>
      <p:bldP spid="17" grpId="1" animBg="1"/>
      <p:bldP spid="19" grpId="0"/>
      <p:bldP spid="21" grpId="0"/>
      <p:bldP spid="26" grpId="0"/>
      <p:bldP spid="2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 Spaß bis zur nächsten Vorlesung!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1EF7A9-723A-F7A4-2504-400358DBDF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/>
              <a:t>Mein Ziel</a:t>
            </a:r>
            <a:r>
              <a:rPr lang="de-DE" dirty="0"/>
              <a:t>: Begeisterung und Verständnis für das Modellieren von zufälligen Ereignissen (Stochastik) und Entwickeln von Schätz- und Testverfahren (Statistik) zu entwickeln</a:t>
            </a:r>
          </a:p>
          <a:p>
            <a:pPr lvl="1"/>
            <a:r>
              <a:rPr lang="de-DE" sz="1200" dirty="0"/>
              <a:t>Stochastik &amp; Statistik hat enge Beziehung zu Künstlicher Intelligenz!</a:t>
            </a:r>
          </a:p>
          <a:p>
            <a:pPr lvl="1"/>
            <a:endParaRPr lang="de-DE" sz="1200" dirty="0"/>
          </a:p>
          <a:p>
            <a:r>
              <a:rPr lang="de-DE" b="1" dirty="0"/>
              <a:t>Lernziele</a:t>
            </a:r>
            <a:r>
              <a:rPr lang="de-DE" dirty="0"/>
              <a:t>: Einführung in Grundlagen der Stochastik und Statistik</a:t>
            </a:r>
          </a:p>
          <a:p>
            <a:pPr lvl="1">
              <a:buFont typeface="+mj-lt"/>
              <a:buAutoNum type="arabicPeriod"/>
            </a:pPr>
            <a:r>
              <a:rPr lang="de-DE" sz="1200" dirty="0"/>
              <a:t>Sie haben ein intuitives Verständnis für den Begriff der Wahrscheinlichkeit.</a:t>
            </a:r>
          </a:p>
          <a:p>
            <a:pPr lvl="1">
              <a:buFont typeface="+mj-lt"/>
              <a:buAutoNum type="arabicPeriod"/>
            </a:pPr>
            <a:r>
              <a:rPr lang="de-DE" sz="1200" dirty="0"/>
              <a:t>Sie können Zufallsereignisse formal beschreiben.</a:t>
            </a:r>
          </a:p>
          <a:p>
            <a:pPr lvl="1">
              <a:buFont typeface="+mj-lt"/>
              <a:buAutoNum type="arabicPeriod"/>
            </a:pPr>
            <a:r>
              <a:rPr lang="de-DE" sz="1200" dirty="0"/>
              <a:t>Sie können das Zusammenspiel von Ereignissen modellieren.</a:t>
            </a:r>
          </a:p>
          <a:p>
            <a:pPr lvl="1">
              <a:buFont typeface="+mj-lt"/>
              <a:buAutoNum type="arabicPeriod"/>
            </a:pPr>
            <a:r>
              <a:rPr lang="de-DE" sz="1200" dirty="0"/>
              <a:t>Sie wissen, wann man welche Wahrscheinlichkeitsverteilungen benutzt.</a:t>
            </a:r>
          </a:p>
          <a:p>
            <a:pPr lvl="1">
              <a:buFont typeface="+mj-lt"/>
              <a:buAutoNum type="arabicPeriod"/>
            </a:pPr>
            <a:r>
              <a:rPr lang="de-DE" sz="1200" dirty="0"/>
              <a:t>Sie können statistische Tests entwickeln und durchführen.</a:t>
            </a:r>
          </a:p>
          <a:p>
            <a:pPr lvl="1">
              <a:buFont typeface="+mj-lt"/>
              <a:buAutoNum type="arabicPeriod"/>
            </a:pPr>
            <a:r>
              <a:rPr lang="de-DE" sz="1200" dirty="0"/>
              <a:t>Sie können Daten praktisch analysieren und Schätzprozesse durchführen.</a:t>
            </a:r>
          </a:p>
          <a:p>
            <a:pPr>
              <a:buFont typeface="+mj-lt"/>
              <a:buAutoNum type="arabicPeriod"/>
            </a:pPr>
            <a:endParaRPr lang="de-DE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321434-17C8-7DBE-D4F6-3EB627C0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</a:t>
            </a:r>
          </a:p>
        </p:txBody>
      </p:sp>
    </p:spTree>
    <p:extLst>
      <p:ext uri="{BB962C8B-B14F-4D97-AF65-F5344CB8AC3E}">
        <p14:creationId xmlns:p14="http://schemas.microsoft.com/office/powerpoint/2010/main" val="36726491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1EF7A9-723A-F7A4-2504-400358DBDF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Ähnlich zu Mathe III in früheren Semestern</a:t>
            </a:r>
          </a:p>
          <a:p>
            <a:pPr lvl="1"/>
            <a:r>
              <a:rPr lang="de-DE" sz="1200" b="1" dirty="0"/>
              <a:t>2 Vorlesungen pro Woche</a:t>
            </a:r>
          </a:p>
          <a:p>
            <a:pPr lvl="2"/>
            <a:r>
              <a:rPr lang="de-DE" sz="1200" dirty="0"/>
              <a:t>Montag 11:00 – 12:30 Uhr (L-E.03)</a:t>
            </a:r>
          </a:p>
          <a:p>
            <a:pPr lvl="2"/>
            <a:r>
              <a:rPr lang="de-DE" sz="1200" dirty="0"/>
              <a:t>Dienstag 13:30 – 15:00 Uhr (HS1)</a:t>
            </a:r>
          </a:p>
          <a:p>
            <a:pPr lvl="1"/>
            <a:r>
              <a:rPr lang="de-DE" sz="1200" b="1" dirty="0"/>
              <a:t>1 Großübung pro Woche</a:t>
            </a:r>
          </a:p>
          <a:p>
            <a:pPr lvl="2"/>
            <a:r>
              <a:rPr lang="de-DE" sz="1200" dirty="0"/>
              <a:t>Mi: 15:15 – 16:45 Uhr (L-E.03)</a:t>
            </a:r>
          </a:p>
          <a:p>
            <a:pPr lvl="1"/>
            <a:r>
              <a:rPr lang="de-DE" sz="1200" b="1" dirty="0"/>
              <a:t>1 Übungsblatt pro Woche pro Zweier-Gruppe </a:t>
            </a:r>
            <a:r>
              <a:rPr lang="de-DE" sz="1200" dirty="0"/>
              <a:t>[insgesamt 14 Übungsblätter]</a:t>
            </a:r>
            <a:endParaRPr lang="de-DE" sz="1200" b="1" dirty="0"/>
          </a:p>
          <a:p>
            <a:pPr lvl="2"/>
            <a:r>
              <a:rPr lang="de-DE" sz="1200" b="1" dirty="0"/>
              <a:t>Ausgabe</a:t>
            </a:r>
            <a:r>
              <a:rPr lang="de-DE" sz="1200" dirty="0"/>
              <a:t>: Montag, 7:00 Uhr (</a:t>
            </a:r>
            <a:r>
              <a:rPr lang="de-DE" sz="1200" dirty="0" err="1"/>
              <a:t>Moodle</a:t>
            </a:r>
            <a:r>
              <a:rPr lang="de-DE" sz="1200" dirty="0"/>
              <a:t>)</a:t>
            </a:r>
          </a:p>
          <a:p>
            <a:pPr lvl="2"/>
            <a:r>
              <a:rPr lang="de-DE" sz="1200" b="1" dirty="0"/>
              <a:t>Abgabe</a:t>
            </a:r>
            <a:r>
              <a:rPr lang="de-DE" sz="1200" dirty="0"/>
              <a:t>: Montag in Folgewoche, 7:00 Uhr (</a:t>
            </a:r>
            <a:r>
              <a:rPr lang="de-DE" sz="1200" dirty="0" err="1"/>
              <a:t>Moodle</a:t>
            </a:r>
            <a:r>
              <a:rPr lang="de-DE" sz="1200" dirty="0"/>
              <a:t>)</a:t>
            </a:r>
          </a:p>
          <a:p>
            <a:pPr lvl="2"/>
            <a:r>
              <a:rPr lang="de-DE" sz="1200" b="1" dirty="0"/>
              <a:t>Bewertung</a:t>
            </a:r>
            <a:r>
              <a:rPr lang="de-DE" sz="1200" dirty="0"/>
              <a:t>: In 30 Minuten Terminen mit Tutoren in der Folgewoche</a:t>
            </a:r>
          </a:p>
          <a:p>
            <a:endParaRPr lang="de-DE" dirty="0"/>
          </a:p>
          <a:p>
            <a:r>
              <a:rPr lang="de-DE" dirty="0"/>
              <a:t>Mehr Details und alle Updates auf </a:t>
            </a:r>
            <a:r>
              <a:rPr lang="de-DE" dirty="0" err="1"/>
              <a:t>Moodle</a:t>
            </a:r>
            <a:r>
              <a:rPr lang="de-DE" dirty="0"/>
              <a:t>:</a:t>
            </a:r>
          </a:p>
          <a:p>
            <a:pPr lvl="1"/>
            <a:r>
              <a:rPr lang="de-DE" sz="1200" dirty="0">
                <a:hlinkClick r:id="rId2"/>
              </a:rPr>
              <a:t>https://</a:t>
            </a:r>
            <a:r>
              <a:rPr lang="de-DE" sz="1200" dirty="0" err="1">
                <a:hlinkClick r:id="rId2"/>
              </a:rPr>
              <a:t>moodle.hpi.de</a:t>
            </a:r>
            <a:r>
              <a:rPr lang="de-DE" sz="1200" dirty="0">
                <a:hlinkClick r:id="rId2"/>
              </a:rPr>
              <a:t>/</a:t>
            </a:r>
            <a:r>
              <a:rPr lang="de-DE" sz="1200" dirty="0" err="1">
                <a:hlinkClick r:id="rId2"/>
              </a:rPr>
              <a:t>course</a:t>
            </a:r>
            <a:r>
              <a:rPr lang="de-DE" sz="1200" dirty="0">
                <a:hlinkClick r:id="rId2"/>
              </a:rPr>
              <a:t>/</a:t>
            </a:r>
            <a:r>
              <a:rPr lang="de-DE" sz="1200" dirty="0" err="1">
                <a:hlinkClick r:id="rId2"/>
              </a:rPr>
              <a:t>view.php?id</a:t>
            </a:r>
            <a:r>
              <a:rPr lang="de-DE" sz="1200" dirty="0">
                <a:hlinkClick r:id="rId2"/>
              </a:rPr>
              <a:t>=619</a:t>
            </a:r>
            <a:endParaRPr lang="de-DE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321434-17C8-7DBE-D4F6-3EB627C0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Format</a:t>
            </a:r>
          </a:p>
        </p:txBody>
      </p:sp>
    </p:spTree>
    <p:extLst>
      <p:ext uri="{BB962C8B-B14F-4D97-AF65-F5344CB8AC3E}">
        <p14:creationId xmlns:p14="http://schemas.microsoft.com/office/powerpoint/2010/main" val="1683077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E2F5B5-653A-325F-E322-881CCBF31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/>
              <a:t>Klausurzulassung</a:t>
            </a:r>
          </a:p>
          <a:p>
            <a:pPr lvl="1"/>
            <a:r>
              <a:rPr lang="de-DE" dirty="0"/>
              <a:t>70% der Übungsblätter bestanden</a:t>
            </a:r>
          </a:p>
          <a:p>
            <a:pPr lvl="1"/>
            <a:endParaRPr lang="de-DE" dirty="0"/>
          </a:p>
          <a:p>
            <a:r>
              <a:rPr lang="de-DE" b="1" dirty="0"/>
              <a:t>Zwischenklausur (30%) und Abschlussklausur (70%)</a:t>
            </a:r>
          </a:p>
          <a:p>
            <a:pPr lvl="1"/>
            <a:r>
              <a:rPr lang="de-DE" dirty="0"/>
              <a:t>Rechenaufgaben</a:t>
            </a:r>
          </a:p>
          <a:p>
            <a:pPr lvl="1"/>
            <a:r>
              <a:rPr lang="de-DE" dirty="0"/>
              <a:t>R-Code schreiben und R-Code Output verstehen</a:t>
            </a:r>
          </a:p>
          <a:p>
            <a:pPr lvl="1"/>
            <a:endParaRPr lang="de-DE" dirty="0"/>
          </a:p>
          <a:p>
            <a:r>
              <a:rPr lang="de-DE" b="1" dirty="0"/>
              <a:t>Klausurtermine</a:t>
            </a:r>
          </a:p>
          <a:p>
            <a:pPr lvl="1"/>
            <a:r>
              <a:rPr lang="de-DE" dirty="0"/>
              <a:t>Zwischenklausur: 4. Dezember 2023 (11:00 – 12:30 Uhr)</a:t>
            </a:r>
          </a:p>
          <a:p>
            <a:pPr lvl="1"/>
            <a:r>
              <a:rPr lang="de-DE" dirty="0"/>
              <a:t>Hauptklausur: Ab 5. Februar 2024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B3C5F5-5511-50B5-B3AF-D70C65DA7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Klausur</a:t>
            </a:r>
          </a:p>
        </p:txBody>
      </p:sp>
    </p:spTree>
    <p:extLst>
      <p:ext uri="{BB962C8B-B14F-4D97-AF65-F5344CB8AC3E}">
        <p14:creationId xmlns:p14="http://schemas.microsoft.com/office/powerpoint/2010/main" val="12646883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321434-17C8-7DBE-D4F6-3EB627C0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8341DD5-EE00-939B-9ABA-8ABBD7C2A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72270" y="1553031"/>
            <a:ext cx="1791880" cy="264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627EBB-693E-E77F-3725-3FB92DD66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6150" y="1535147"/>
            <a:ext cx="2062301" cy="263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1B23B04-556C-A69C-015F-93949E108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3871" y="1603408"/>
            <a:ext cx="2029112" cy="249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E7354F-89DB-263D-1170-E29A9951476F}"/>
              </a:ext>
            </a:extLst>
          </p:cNvPr>
          <p:cNvSpPr txBox="1"/>
          <p:nvPr/>
        </p:nvSpPr>
        <p:spPr bwMode="gray">
          <a:xfrm>
            <a:off x="513871" y="4121099"/>
            <a:ext cx="2029112" cy="82691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>
                <a:hlinkClick r:id="rId5"/>
              </a:rPr>
              <a:t>Angewandt mit vielen Beispielen</a:t>
            </a:r>
            <a:r>
              <a:rPr lang="de-DE" sz="1200" dirty="0"/>
              <a:t> (</a:t>
            </a:r>
            <a:r>
              <a:rPr lang="de-DE" sz="1200" dirty="0">
                <a:hlinkClick r:id="rId6"/>
              </a:rPr>
              <a:t>PDF</a:t>
            </a:r>
            <a:r>
              <a:rPr lang="de-DE" sz="12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0710A8-621B-B68B-40FA-BECC9E9E7ACB}"/>
              </a:ext>
            </a:extLst>
          </p:cNvPr>
          <p:cNvSpPr txBox="1"/>
          <p:nvPr/>
        </p:nvSpPr>
        <p:spPr bwMode="gray">
          <a:xfrm>
            <a:off x="2784179" y="4103150"/>
            <a:ext cx="2029112" cy="82691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/>
              <a:t>Größerer Fokus auf Stochastik mit vielen praktischen Beispielen (</a:t>
            </a:r>
            <a:r>
              <a:rPr lang="de-DE" sz="1200" dirty="0">
                <a:hlinkClick r:id="rId7"/>
              </a:rPr>
              <a:t>PDF</a:t>
            </a:r>
            <a:r>
              <a:rPr lang="de-DE" sz="12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5C12D7-9C47-8841-E6D9-419A471D4189}"/>
              </a:ext>
            </a:extLst>
          </p:cNvPr>
          <p:cNvSpPr txBox="1"/>
          <p:nvPr/>
        </p:nvSpPr>
        <p:spPr bwMode="gray">
          <a:xfrm>
            <a:off x="5081344" y="4121099"/>
            <a:ext cx="2029112" cy="82691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>
                <a:hlinkClick r:id="rId8"/>
              </a:rPr>
              <a:t>Einschließlich auf Stochastik mit mathematischer Tiefe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8063272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342900" indent="-342900"/>
                <a:r>
                  <a:rPr lang="de-DE" altLang="en-DE" dirty="0"/>
                  <a:t>Organisatorisches</a:t>
                </a:r>
              </a:p>
              <a:p>
                <a:pPr marL="342900" indent="-342900"/>
                <a:r>
                  <a:rPr lang="de-DE" altLang="en-DE" b="1" dirty="0"/>
                  <a:t>Wahrscheinlichkeitsbegriff</a:t>
                </a:r>
              </a:p>
              <a:p>
                <a:pPr marL="342900" indent="-342900"/>
                <a:r>
                  <a:rPr lang="de-DE" altLang="en-DE" dirty="0"/>
                  <a:t>Geschichte der Wahrscheinlichkeit</a:t>
                </a:r>
              </a:p>
              <a:p>
                <a:pPr marL="342900" indent="-342900"/>
                <a:r>
                  <a:rPr lang="de-DE" dirty="0"/>
                  <a:t>Wahrscheinlichkeitsräume</a:t>
                </a:r>
                <a:r>
                  <a:rPr lang="en-GB" dirty="0"/>
                  <a:t> 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dirty="0"/>
                  <a:t>-Algebra</a:t>
                </a:r>
              </a:p>
              <a:p>
                <a:pPr marL="342900" indent="-342900"/>
                <a:r>
                  <a:rPr lang="de-DE" altLang="en-DE" dirty="0"/>
                  <a:t>Rechenregeln von Wahrscheinlichkeitsräumen</a:t>
                </a:r>
              </a:p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Gleichverteilung</a:t>
                </a:r>
              </a:p>
              <a:p>
                <a:pPr marL="342900" indent="-342900"/>
                <a:r>
                  <a:rPr lang="en-US" altLang="en-DE" i="1" dirty="0">
                    <a:solidFill>
                      <a:schemeClr val="accent5"/>
                    </a:solidFill>
                  </a:rPr>
                  <a:t>Counting</a:t>
                </a:r>
                <a:r>
                  <a:rPr lang="de-DE" altLang="en-DE" dirty="0">
                    <a:solidFill>
                      <a:schemeClr val="accent5"/>
                    </a:solidFill>
                  </a:rPr>
                  <a:t> Prinzip</a:t>
                </a:r>
              </a:p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Permutationen, Variationen und Kombinationen</a:t>
                </a:r>
              </a:p>
              <a:p>
                <a:pPr marL="614125" lvl="1" indent="-342900"/>
                <a:r>
                  <a:rPr lang="de-DE" altLang="en-DE" dirty="0">
                    <a:solidFill>
                      <a:schemeClr val="accent5"/>
                    </a:solidFill>
                  </a:rPr>
                  <a:t>Numerische Approximation</a:t>
                </a:r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27957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B451B4-03B1-844B-49C6-6A879A15BE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517479" cy="3563938"/>
          </a:xfrm>
        </p:spPr>
        <p:txBody>
          <a:bodyPr/>
          <a:lstStyle/>
          <a:p>
            <a:r>
              <a:rPr lang="de-DE" b="1" dirty="0"/>
              <a:t>Wettervorhersage</a:t>
            </a:r>
            <a:r>
              <a:rPr lang="de-DE" dirty="0"/>
              <a:t>: Ein Meteorologe sagt</a:t>
            </a:r>
          </a:p>
          <a:p>
            <a:endParaRPr lang="de-DE" dirty="0"/>
          </a:p>
          <a:p>
            <a:pPr marL="268287" lvl="1" indent="0" algn="ctr">
              <a:buNone/>
            </a:pPr>
            <a:r>
              <a:rPr lang="de-DE" dirty="0"/>
              <a:t>„Mit 60% Wahrscheinlichkeit regnet es morgen in Bangalore“</a:t>
            </a:r>
            <a:endParaRPr lang="de-DE" b="1" dirty="0"/>
          </a:p>
          <a:p>
            <a:endParaRPr lang="de-DE" b="1" dirty="0"/>
          </a:p>
          <a:p>
            <a:r>
              <a:rPr lang="de-DE" b="1" dirty="0"/>
              <a:t>Zwei Interpretationen</a:t>
            </a:r>
            <a:r>
              <a:rPr lang="de-DE" dirty="0"/>
              <a:t>:</a:t>
            </a:r>
          </a:p>
          <a:p>
            <a:pPr marL="611187" lvl="1" indent="-342900">
              <a:buFont typeface="+mj-lt"/>
              <a:buAutoNum type="arabicPeriod"/>
            </a:pPr>
            <a:r>
              <a:rPr lang="de-DE" dirty="0"/>
              <a:t>Der Meteorologe hat alle Regionen analysiert, deren Umgebungsbedingungen ähnlich zu der von Bangalore heute waren. Seine (</a:t>
            </a:r>
            <a:r>
              <a:rPr lang="de-DE" b="1" dirty="0"/>
              <a:t>objektive</a:t>
            </a:r>
            <a:r>
              <a:rPr lang="de-DE" dirty="0"/>
              <a:t>) </a:t>
            </a:r>
            <a:r>
              <a:rPr lang="de-DE" i="1" dirty="0"/>
              <a:t>Schätzung</a:t>
            </a:r>
            <a:r>
              <a:rPr lang="de-DE" dirty="0"/>
              <a:t> basierend auf den Daten ist, dass sein Verfahren, welches Regen vorhersagt, in 60% der Fälle korrekt ist.</a:t>
            </a:r>
          </a:p>
          <a:p>
            <a:pPr marL="611187" lvl="1" indent="-342900">
              <a:buFont typeface="+mj-lt"/>
              <a:buAutoNum type="arabicPeriod"/>
            </a:pPr>
            <a:r>
              <a:rPr lang="de-DE" dirty="0"/>
              <a:t>Der Meteorologe </a:t>
            </a:r>
            <a:r>
              <a:rPr lang="de-DE" i="1" dirty="0"/>
              <a:t>glaubt</a:t>
            </a:r>
            <a:r>
              <a:rPr lang="de-DE" dirty="0"/>
              <a:t>, dass es wahrscheinlicher ist, dass es morgen in Bangalore regnet als, dass es nicht regnet. 60% ist die Quantifizierung des (</a:t>
            </a:r>
            <a:r>
              <a:rPr lang="de-DE" b="1" dirty="0"/>
              <a:t>subjektiven</a:t>
            </a:r>
            <a:r>
              <a:rPr lang="de-DE" dirty="0"/>
              <a:t>) </a:t>
            </a:r>
            <a:r>
              <a:rPr lang="de-DE" i="1" dirty="0"/>
              <a:t>Glaubens</a:t>
            </a:r>
            <a:r>
              <a:rPr lang="de-DE" dirty="0"/>
              <a:t> des Meteorologen.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1B17D0-74E5-6A4F-E3B5-D4C507476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Wahrscheinlichkeit?</a:t>
            </a:r>
          </a:p>
        </p:txBody>
      </p:sp>
      <p:pic>
        <p:nvPicPr>
          <p:cNvPr id="2050" name="Picture 2" descr="You can see our POP value under the Weather Right Now Feature at the top of your Homepage">
            <a:extLst>
              <a:ext uri="{FF2B5EF4-FFF2-40B4-BE49-F238E27FC236}">
                <a16:creationId xmlns:a16="http://schemas.microsoft.com/office/drawing/2014/main" id="{4919F102-544B-A889-422F-1B8022543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6256" y="1347614"/>
            <a:ext cx="1995686" cy="199568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2767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14861</TotalTime>
  <Words>3109</Words>
  <Application>Microsoft Macintosh PowerPoint</Application>
  <PresentationFormat>On-screen Show (16:9)</PresentationFormat>
  <Paragraphs>433</Paragraphs>
  <Slides>31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Cambria Math</vt:lpstr>
      <vt:lpstr>Open Sans</vt:lpstr>
      <vt:lpstr>Verdana</vt:lpstr>
      <vt:lpstr>TEMPLATE DEF Faculty v2022</vt:lpstr>
      <vt:lpstr>Mathe III</vt:lpstr>
      <vt:lpstr>Überblick</vt:lpstr>
      <vt:lpstr>Überblick</vt:lpstr>
      <vt:lpstr>Ziel</vt:lpstr>
      <vt:lpstr>Format</vt:lpstr>
      <vt:lpstr>Klausur</vt:lpstr>
      <vt:lpstr>Literatur</vt:lpstr>
      <vt:lpstr>Überblick</vt:lpstr>
      <vt:lpstr>Was ist Wahrscheinlichkeit?</vt:lpstr>
      <vt:lpstr>Frequentistische und Subjektive Interpretation</vt:lpstr>
      <vt:lpstr>Überblick</vt:lpstr>
      <vt:lpstr>Geschichte der Wahrscheinlichkeit</vt:lpstr>
      <vt:lpstr>Geschichte der Wahrscheinlichkeit (ctd)</vt:lpstr>
      <vt:lpstr>Geschichte der Wahrscheinlichkeit (ctd)</vt:lpstr>
      <vt:lpstr>Überblick</vt:lpstr>
      <vt:lpstr>Zufallsexperimente und Ergebnisse (samples)</vt:lpstr>
      <vt:lpstr>Ergebnismenge: Beispiele</vt:lpstr>
      <vt:lpstr>Angemessene Ergebnismenge</vt:lpstr>
      <vt:lpstr>Ereignisse (events)</vt:lpstr>
      <vt:lpstr>Darstellung von Ereignissen: Venn Diagramme</vt:lpstr>
      <vt:lpstr>Darstellung von Ereignissen: Punktwolkendiagramme</vt:lpstr>
      <vt:lpstr>Ereignissystem</vt:lpstr>
      <vt:lpstr>Wahrscheinlichkeitsraum</vt:lpstr>
      <vt:lpstr>Beispiel eines Wahrscheinlichkeitsraums</vt:lpstr>
      <vt:lpstr>Überblick</vt:lpstr>
      <vt:lpstr>Rechenregeln für Wahrscheinlichkeiten</vt:lpstr>
      <vt:lpstr>Beispiel für endliche Additivität</vt:lpstr>
      <vt:lpstr>Rechenregeln für Wahrscheinlichkeiten (ctd)</vt:lpstr>
      <vt:lpstr>Rechenregeln für Wahrscheinlichkeiten (ctd)</vt:lpstr>
      <vt:lpstr>Beispiel: Linda-Problem</vt:lpstr>
      <vt:lpstr>Viel Spaß bis zur nächsten Vorlesung!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Ralf Herbrich</cp:lastModifiedBy>
  <cp:revision>183</cp:revision>
  <cp:lastPrinted>2014-05-07T12:19:03Z</cp:lastPrinted>
  <dcterms:created xsi:type="dcterms:W3CDTF">2022-08-10T08:10:37Z</dcterms:created>
  <dcterms:modified xsi:type="dcterms:W3CDTF">2023-10-17T15:15:47Z</dcterms:modified>
</cp:coreProperties>
</file>